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8"/>
  </p:notesMasterIdLst>
  <p:handoutMasterIdLst>
    <p:handoutMasterId r:id="rId29"/>
  </p:handoutMasterIdLst>
  <p:sldIdLst>
    <p:sldId id="1204" r:id="rId2"/>
    <p:sldId id="1592" r:id="rId3"/>
    <p:sldId id="1606" r:id="rId4"/>
    <p:sldId id="1609" r:id="rId5"/>
    <p:sldId id="1598" r:id="rId6"/>
    <p:sldId id="1587" r:id="rId7"/>
    <p:sldId id="1574" r:id="rId8"/>
    <p:sldId id="1576" r:id="rId9"/>
    <p:sldId id="1601" r:id="rId10"/>
    <p:sldId id="1619" r:id="rId11"/>
    <p:sldId id="1577" r:id="rId12"/>
    <p:sldId id="1603" r:id="rId13"/>
    <p:sldId id="1611" r:id="rId14"/>
    <p:sldId id="1610" r:id="rId15"/>
    <p:sldId id="1614" r:id="rId16"/>
    <p:sldId id="1602" r:id="rId17"/>
    <p:sldId id="1607" r:id="rId18"/>
    <p:sldId id="1608" r:id="rId19"/>
    <p:sldId id="1618" r:id="rId20"/>
    <p:sldId id="1617" r:id="rId21"/>
    <p:sldId id="1616" r:id="rId22"/>
    <p:sldId id="1559" r:id="rId23"/>
    <p:sldId id="1555" r:id="rId24"/>
    <p:sldId id="1621" r:id="rId25"/>
    <p:sldId id="1620" r:id="rId26"/>
    <p:sldId id="1604" r:id="rId27"/>
  </p:sldIdLst>
  <p:sldSz cx="9144000" cy="5143500" type="screen16x9"/>
  <p:notesSz cx="6808788" cy="9940925"/>
  <p:custDataLst>
    <p:tags r:id="rId30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5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7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7908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337489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727071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116652" algn="l" defTabSz="77916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00D80B91-9655-4D31-ACDA-0A5D379697D1}">
          <p14:sldIdLst>
            <p14:sldId id="1204"/>
            <p14:sldId id="1592"/>
            <p14:sldId id="1606"/>
            <p14:sldId id="1609"/>
            <p14:sldId id="1598"/>
            <p14:sldId id="1587"/>
            <p14:sldId id="1574"/>
            <p14:sldId id="1576"/>
            <p14:sldId id="1601"/>
            <p14:sldId id="1619"/>
            <p14:sldId id="1577"/>
            <p14:sldId id="1603"/>
            <p14:sldId id="1611"/>
            <p14:sldId id="1610"/>
            <p14:sldId id="1614"/>
            <p14:sldId id="1602"/>
            <p14:sldId id="1607"/>
            <p14:sldId id="1608"/>
            <p14:sldId id="1618"/>
            <p14:sldId id="1617"/>
            <p14:sldId id="1616"/>
            <p14:sldId id="1559"/>
            <p14:sldId id="1555"/>
            <p14:sldId id="1621"/>
            <p14:sldId id="1620"/>
            <p14:sldId id="1604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120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  <p15:guide id="5" pos="6023" userDrawn="1">
          <p15:clr>
            <a:srgbClr val="A4A3A4"/>
          </p15:clr>
        </p15:guide>
        <p15:guide id="6" pos="172">
          <p15:clr>
            <a:srgbClr val="A4A3A4"/>
          </p15:clr>
        </p15:guide>
        <p15:guide id="7" pos="6068">
          <p15:clr>
            <a:srgbClr val="A4A3A4"/>
          </p15:clr>
        </p15:guide>
        <p15:guide id="8" orient="horz" pos="395">
          <p15:clr>
            <a:srgbClr val="A4A3A4"/>
          </p15:clr>
        </p15:guide>
        <p15:guide id="9" pos="5465">
          <p15:clr>
            <a:srgbClr val="A4A3A4"/>
          </p15:clr>
        </p15:guide>
        <p15:guide id="10" pos="5560">
          <p15:clr>
            <a:srgbClr val="A4A3A4"/>
          </p15:clr>
        </p15:guide>
        <p15:guide id="11" pos="5329">
          <p15:clr>
            <a:srgbClr val="A4A3A4"/>
          </p15:clr>
        </p15:guide>
        <p15:guide id="12" pos="17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Lenarduzzi" initials="AL" lastIdx="2" clrIdx="0">
    <p:extLst>
      <p:ext uri="{19B8F6BF-5375-455C-9EA6-DF929625EA0E}">
        <p15:presenceInfo xmlns:p15="http://schemas.microsoft.com/office/powerpoint/2012/main" xmlns="" userId="f3c1e31b371d2ad8" providerId="Windows Live"/>
      </p:ext>
    </p:extLst>
  </p:cmAuthor>
  <p:cmAuthor id="2" name="Garavaglia Paolo" initials="G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42A"/>
    <a:srgbClr val="006633"/>
    <a:srgbClr val="F6746A"/>
    <a:srgbClr val="6AD495"/>
    <a:srgbClr val="6878C8"/>
    <a:srgbClr val="A162D0"/>
    <a:srgbClr val="FF0000"/>
    <a:srgbClr val="5B9BD5"/>
    <a:srgbClr val="517B5B"/>
    <a:srgbClr val="FFE9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86435" autoAdjust="0"/>
  </p:normalViewPr>
  <p:slideViewPr>
    <p:cSldViewPr>
      <p:cViewPr varScale="1">
        <p:scale>
          <a:sx n="155" d="100"/>
          <a:sy n="155" d="100"/>
        </p:scale>
        <p:origin x="-546" y="-96"/>
      </p:cViewPr>
      <p:guideLst>
        <p:guide orient="horz" pos="3294"/>
        <p:guide orient="horz" pos="395"/>
        <p:guide pos="3120"/>
        <p:guide pos="6023"/>
        <p:guide pos="172"/>
        <p:guide pos="6068"/>
        <p:guide pos="5465"/>
        <p:guide pos="5560"/>
        <p:guide pos="5329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981" y="1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8E7DBBE3-31F1-4798-A603-FED46C5380BB}" type="datetimeFigureOut">
              <a:rPr lang="it-IT" smtClean="0"/>
              <a:pPr/>
              <a:t>09/11/2018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43323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981" y="9443323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406BAE7B-6CFE-433D-B839-271F3CCED0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87503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50951" cy="496966"/>
          </a:xfrm>
          <a:prstGeom prst="rect">
            <a:avLst/>
          </a:prstGeom>
        </p:spPr>
        <p:txBody>
          <a:bodyPr vert="horz" lIns="91108" tIns="45556" rIns="91108" bIns="45556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255" y="3"/>
            <a:ext cx="2950951" cy="496966"/>
          </a:xfrm>
          <a:prstGeom prst="rect">
            <a:avLst/>
          </a:prstGeom>
        </p:spPr>
        <p:txBody>
          <a:bodyPr vert="horz" lIns="91108" tIns="45556" rIns="91108" bIns="45556" rtlCol="0"/>
          <a:lstStyle>
            <a:lvl1pPr algn="r">
              <a:defRPr sz="1200"/>
            </a:lvl1pPr>
          </a:lstStyle>
          <a:p>
            <a:fld id="{187A6A08-C373-42BB-86C2-EE0187DB21D7}" type="datetimeFigureOut">
              <a:rPr lang="it-IT" smtClean="0"/>
              <a:pPr/>
              <a:t>09/11/2018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771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8" tIns="45556" rIns="91108" bIns="45556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357" y="4721981"/>
            <a:ext cx="5446077" cy="4472702"/>
          </a:xfrm>
          <a:prstGeom prst="rect">
            <a:avLst/>
          </a:prstGeom>
        </p:spPr>
        <p:txBody>
          <a:bodyPr vert="horz" lIns="91108" tIns="45556" rIns="91108" bIns="4555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7" y="9442374"/>
            <a:ext cx="2950951" cy="496965"/>
          </a:xfrm>
          <a:prstGeom prst="rect">
            <a:avLst/>
          </a:prstGeom>
        </p:spPr>
        <p:txBody>
          <a:bodyPr vert="horz" lIns="91108" tIns="45556" rIns="91108" bIns="45556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255" y="9442374"/>
            <a:ext cx="2950951" cy="496965"/>
          </a:xfrm>
          <a:prstGeom prst="rect">
            <a:avLst/>
          </a:prstGeom>
        </p:spPr>
        <p:txBody>
          <a:bodyPr vert="horz" lIns="91108" tIns="45556" rIns="91108" bIns="45556" rtlCol="0" anchor="b"/>
          <a:lstStyle>
            <a:lvl1pPr algn="r">
              <a:defRPr sz="1200"/>
            </a:lvl1pPr>
          </a:lstStyle>
          <a:p>
            <a:fld id="{2550476D-EDD7-4F45-90BD-6F1082C45BC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17322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E525-9680-7640-A84B-C2326C7396B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675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E525-9680-7640-A84B-C2326C7396B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3844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476D-EDD7-4F45-90BD-6F1082C45BC6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06/11/2018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4640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it-IT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74129" y="1"/>
            <a:ext cx="2976322" cy="829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9270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59">
          <p15:clr>
            <a:srgbClr val="FBAE40"/>
          </p15:clr>
        </p15:guide>
        <p15:guide id="2" pos="461">
          <p15:clr>
            <a:srgbClr val="FBAE40"/>
          </p15:clr>
        </p15:guide>
        <p15:guide id="3" pos="5518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7219">
          <p15:clr>
            <a:srgbClr val="FBAE40"/>
          </p15:clr>
        </p15:guide>
        <p15:guide id="8" orient="horz" pos="2999">
          <p15:clr>
            <a:srgbClr val="FBAE40"/>
          </p15:clr>
        </p15:guide>
        <p15:guide id="10" orient="horz" pos="1298">
          <p15:clr>
            <a:srgbClr val="FBAE40"/>
          </p15:clr>
        </p15:guide>
        <p15:guide id="11" pos="21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548880" y="1526335"/>
            <a:ext cx="2025253" cy="2808188"/>
          </a:xfrm>
          <a:prstGeom prst="rect">
            <a:avLst/>
          </a:prstGeom>
        </p:spPr>
        <p:txBody>
          <a:bodyPr lIns="77916" tIns="38958" rIns="77916" bIns="38958"/>
          <a:lstStyle>
            <a:lvl1pPr marL="149544" indent="-149544">
              <a:spcBef>
                <a:spcPts val="416"/>
              </a:spcBef>
              <a:buFont typeface="+mj-lt"/>
              <a:buAutoNum type="arabicPeriod"/>
              <a:defRPr sz="1100" b="0" i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149544" indent="0">
              <a:buNone/>
              <a:defRPr sz="1000" b="0" i="1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633070" indent="0">
              <a:buNone/>
              <a:defRPr sz="800" b="0" i="0">
                <a:latin typeface="FF Quadraat Sans Pro" charset="0"/>
                <a:ea typeface="FF Quadraat Sans Pro" charset="0"/>
                <a:cs typeface="FF Quadraat Sans Pro" charset="0"/>
              </a:defRPr>
            </a:lvl3pPr>
            <a:lvl4pPr marL="949605" indent="0">
              <a:buNone/>
              <a:defRPr sz="700" b="0" i="0">
                <a:latin typeface="FF Quadraat Sans Pro" charset="0"/>
                <a:ea typeface="FF Quadraat Sans Pro" charset="0"/>
                <a:cs typeface="FF Quadraat Sans Pro" charset="0"/>
              </a:defRPr>
            </a:lvl4pPr>
            <a:lvl5pPr marL="1266140" indent="0">
              <a:buNone/>
              <a:defRPr sz="700" b="0" i="0">
                <a:latin typeface="FF Quadraat Sans Pro" charset="0"/>
                <a:ea typeface="FF Quadraat Sans Pro" charset="0"/>
                <a:cs typeface="FF Quadraat Sans Pro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0" y="1"/>
            <a:ext cx="9144000" cy="359228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48881" y="50108"/>
            <a:ext cx="6367904" cy="282995"/>
          </a:xfrm>
          <a:prstGeom prst="rect">
            <a:avLst/>
          </a:prstGeom>
        </p:spPr>
        <p:txBody>
          <a:bodyPr lIns="77916" tIns="61351" rIns="77916" bIns="38958" anchor="t" anchorCtr="0"/>
          <a:lstStyle>
            <a:lvl1pPr algn="l">
              <a:defRPr sz="1200" b="0" i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9" y="115961"/>
            <a:ext cx="180703" cy="133854"/>
          </a:xfrm>
          <a:prstGeom prst="rect">
            <a:avLst/>
          </a:prstGeom>
        </p:spPr>
      </p:pic>
      <p:sp>
        <p:nvSpPr>
          <p:cNvPr id="2" name="CasellaDiTesto 1"/>
          <p:cNvSpPr txBox="1"/>
          <p:nvPr userDrawn="1"/>
        </p:nvSpPr>
        <p:spPr>
          <a:xfrm>
            <a:off x="7345920" y="4766214"/>
            <a:ext cx="53175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fld id="{D7616AC1-9656-4932-8DDF-6C607EB306CB}" type="slidenum">
              <a:rPr lang="it-IT" sz="900" b="0" i="0" smtClean="0">
                <a:solidFill>
                  <a:srgbClr val="00542A"/>
                </a:solidFill>
                <a:latin typeface="Arial" pitchFamily="34" charset="0"/>
                <a:ea typeface="FF Quadraat Pro" charset="0"/>
                <a:cs typeface="Arial" pitchFamily="34" charset="0"/>
              </a:rPr>
              <a:pPr algn="ctr"/>
              <a:t>‹N›</a:t>
            </a:fld>
            <a:endParaRPr lang="it-IT" sz="900" b="0" i="0" dirty="0" err="1" smtClean="0">
              <a:solidFill>
                <a:srgbClr val="00542A"/>
              </a:solidFill>
              <a:latin typeface="Arial" pitchFamily="34" charset="0"/>
              <a:ea typeface="FF Quadraat Pr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806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59">
          <p15:clr>
            <a:srgbClr val="FBAE40"/>
          </p15:clr>
        </p15:guide>
        <p15:guide id="2" pos="461">
          <p15:clr>
            <a:srgbClr val="FBAE40"/>
          </p15:clr>
        </p15:guide>
        <p15:guide id="3" pos="5518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7219">
          <p15:clr>
            <a:srgbClr val="FBAE40"/>
          </p15:clr>
        </p15:guide>
        <p15:guide id="8" orient="horz" pos="2999">
          <p15:clr>
            <a:srgbClr val="FBAE40"/>
          </p15:clr>
        </p15:guide>
        <p15:guide id="10" orient="horz" pos="1298">
          <p15:clr>
            <a:srgbClr val="FBAE40"/>
          </p15:clr>
        </p15:guide>
        <p15:guide id="11" pos="2162">
          <p15:clr>
            <a:srgbClr val="FBAE40"/>
          </p15:clr>
        </p15:guide>
        <p15:guide id="13" orient="horz" pos="3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_test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3"/>
          <p:cNvSpPr>
            <a:spLocks noGrp="1"/>
          </p:cNvSpPr>
          <p:nvPr>
            <p:ph sz="half" idx="2"/>
          </p:nvPr>
        </p:nvSpPr>
        <p:spPr>
          <a:xfrm>
            <a:off x="2708673" y="546496"/>
            <a:ext cx="5886451" cy="380762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548879" y="1545432"/>
            <a:ext cx="1953161" cy="280868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 b="0" i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0" y="1"/>
            <a:ext cx="9144000" cy="359228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48879" y="50107"/>
            <a:ext cx="6367904" cy="282995"/>
          </a:xfrm>
          <a:prstGeom prst="rect">
            <a:avLst/>
          </a:prstGeom>
        </p:spPr>
        <p:txBody>
          <a:bodyPr lIns="68580" tIns="54000" rIns="68580" bIns="34290" anchor="t" anchorCtr="0"/>
          <a:lstStyle>
            <a:lvl1pPr algn="just">
              <a:defRPr sz="1200" b="0" i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7" y="115960"/>
            <a:ext cx="180704" cy="133854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7345920" y="4766214"/>
            <a:ext cx="531751" cy="217176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fld id="{D7616AC1-9656-4932-8DDF-6C607EB306CB}" type="slidenum">
              <a:rPr lang="it-IT" sz="900" b="0" i="0" smtClean="0">
                <a:solidFill>
                  <a:srgbClr val="00542A"/>
                </a:solidFill>
                <a:latin typeface="Arial" pitchFamily="34" charset="0"/>
                <a:ea typeface="FF Quadraat Pro" charset="0"/>
                <a:cs typeface="Arial" pitchFamily="34" charset="0"/>
              </a:rPr>
              <a:pPr algn="ctr"/>
              <a:t>‹N›</a:t>
            </a:fld>
            <a:endParaRPr lang="it-IT" sz="900" b="0" i="0" dirty="0" err="1" smtClean="0">
              <a:solidFill>
                <a:srgbClr val="00542A"/>
              </a:solidFill>
              <a:latin typeface="Arial" pitchFamily="34" charset="0"/>
              <a:ea typeface="FF Quadraat Pr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30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59">
          <p15:clr>
            <a:srgbClr val="FBAE40"/>
          </p15:clr>
        </p15:guide>
        <p15:guide id="2" pos="461">
          <p15:clr>
            <a:srgbClr val="FBAE40"/>
          </p15:clr>
        </p15:guide>
        <p15:guide id="3" pos="55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7219">
          <p15:clr>
            <a:srgbClr val="FBAE40"/>
          </p15:clr>
        </p15:guide>
        <p15:guide id="8" orient="horz" pos="2999">
          <p15:clr>
            <a:srgbClr val="FBAE40"/>
          </p15:clr>
        </p15:guide>
        <p15:guide id="10" orient="horz" pos="1298">
          <p15:clr>
            <a:srgbClr val="FBAE40"/>
          </p15:clr>
        </p15:guide>
        <p15:guide id="11" pos="2162" userDrawn="1">
          <p15:clr>
            <a:srgbClr val="FBAE40"/>
          </p15:clr>
        </p15:guide>
        <p15:guide id="12" orient="horz" pos="3657" userDrawn="1">
          <p15:clr>
            <a:srgbClr val="FBAE40"/>
          </p15:clr>
        </p15:guide>
        <p15:guide id="13" orient="horz" pos="3861" userDrawn="1">
          <p15:clr>
            <a:srgbClr val="FBAE40"/>
          </p15:clr>
        </p15:guide>
        <p15:guide id="14" pos="22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5" y="476728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80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74684" y="4760872"/>
            <a:ext cx="1873671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defRPr>
            </a:lvl1pPr>
          </a:lstStyle>
          <a:p>
            <a:fld id="{C38A5C24-560F-4BDC-8D1E-9E21B5EB3B7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876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_testo_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1"/>
            <a:ext cx="9144000" cy="359228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48879" y="50107"/>
            <a:ext cx="6367904" cy="282995"/>
          </a:xfrm>
          <a:prstGeom prst="rect">
            <a:avLst/>
          </a:prstGeom>
        </p:spPr>
        <p:txBody>
          <a:bodyPr tIns="72000" anchor="t" anchorCtr="0"/>
          <a:lstStyle>
            <a:lvl1pPr>
              <a:defRPr sz="1350" b="0" i="0">
                <a:solidFill>
                  <a:schemeClr val="bg1"/>
                </a:solidFill>
                <a:latin typeface="Arial"/>
                <a:ea typeface="FF Quadraat Sans Pro" charset="0"/>
                <a:cs typeface="Arial"/>
              </a:defRPr>
            </a:lvl1pPr>
          </a:lstStyle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7" y="115961"/>
            <a:ext cx="180704" cy="133854"/>
          </a:xfrm>
          <a:prstGeom prst="rect">
            <a:avLst/>
          </a:prstGeom>
        </p:spPr>
      </p:pic>
      <p:sp>
        <p:nvSpPr>
          <p:cNvPr id="7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548879" y="1526335"/>
            <a:ext cx="6367904" cy="2808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2400" b="0" i="0">
                <a:solidFill>
                  <a:srgbClr val="000000"/>
                </a:solidFill>
                <a:latin typeface="Arial"/>
                <a:ea typeface="FF Quadraat Sans Pro" charset="0"/>
                <a:cs typeface="Arial"/>
              </a:defRPr>
            </a:lvl1pPr>
            <a:lvl2pPr marL="162000" indent="0">
              <a:buNone/>
              <a:defRPr sz="1050" b="0" i="1">
                <a:solidFill>
                  <a:srgbClr val="000000"/>
                </a:solidFill>
                <a:latin typeface="Arial"/>
                <a:ea typeface="FF Quadraat Sans Pro" charset="0"/>
                <a:cs typeface="Arial"/>
              </a:defRPr>
            </a:lvl2pPr>
            <a:lvl3pPr marL="685800" indent="0">
              <a:buNone/>
              <a:defRPr sz="825" b="0" i="0">
                <a:latin typeface="FF Quadraat Sans Pro" charset="0"/>
                <a:ea typeface="FF Quadraat Sans Pro" charset="0"/>
                <a:cs typeface="FF Quadraat Sans Pro" charset="0"/>
              </a:defRPr>
            </a:lvl3pPr>
            <a:lvl4pPr marL="1028700" indent="0">
              <a:buNone/>
              <a:defRPr sz="788" b="0" i="0">
                <a:latin typeface="FF Quadraat Sans Pro" charset="0"/>
                <a:ea typeface="FF Quadraat Sans Pro" charset="0"/>
                <a:cs typeface="FF Quadraat Sans Pro" charset="0"/>
              </a:defRPr>
            </a:lvl4pPr>
            <a:lvl5pPr marL="1371600" indent="0">
              <a:buNone/>
              <a:defRPr sz="788" b="0" i="0">
                <a:latin typeface="FF Quadraat Sans Pro" charset="0"/>
                <a:ea typeface="FF Quadraat Sans Pro" charset="0"/>
                <a:cs typeface="FF Quadraat Sans Pro" charset="0"/>
              </a:defRPr>
            </a:lvl5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106243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59">
          <p15:clr>
            <a:srgbClr val="FBAE40"/>
          </p15:clr>
        </p15:guide>
        <p15:guide id="2" pos="461">
          <p15:clr>
            <a:srgbClr val="FBAE40"/>
          </p15:clr>
        </p15:guide>
        <p15:guide id="3" pos="55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7219">
          <p15:clr>
            <a:srgbClr val="FBAE40"/>
          </p15:clr>
        </p15:guide>
        <p15:guide id="8" orient="horz" pos="2999">
          <p15:clr>
            <a:srgbClr val="FBAE40"/>
          </p15:clr>
        </p15:guide>
        <p15:guide id="10" orient="horz" pos="1298">
          <p15:clr>
            <a:srgbClr val="FBAE40"/>
          </p15:clr>
        </p15:guide>
        <p15:guide id="11" pos="2162">
          <p15:clr>
            <a:srgbClr val="FBAE40"/>
          </p15:clr>
        </p15:guide>
        <p15:guide id="12" orient="horz" pos="3657">
          <p15:clr>
            <a:srgbClr val="FBAE40"/>
          </p15:clr>
        </p15:guide>
        <p15:guide id="13" orient="horz" pos="3861">
          <p15:clr>
            <a:srgbClr val="FBAE40"/>
          </p15:clr>
        </p15:guide>
        <p15:guide id="14" pos="22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5366695"/>
              </p:ext>
            </p:extLst>
          </p:nvPr>
        </p:nvGraphicFramePr>
        <p:xfrm>
          <a:off x="1583" y="1192"/>
          <a:ext cx="1579" cy="1190"/>
        </p:xfrm>
        <a:graphic>
          <a:graphicData uri="http://schemas.openxmlformats.org/presentationml/2006/ole">
            <p:oleObj spid="_x0000_s525243" name="Diapositiva think-cell" r:id="rId8" imgW="360" imgH="36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830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52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044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56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087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0834" indent="-2908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18" indent="-2421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601" indent="-193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183" indent="-193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764" indent="-193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370" indent="-194760" algn="l" defTabSz="77904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891" indent="-194760" algn="l" defTabSz="77904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414" indent="-194760" algn="l" defTabSz="77904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934" indent="-194760" algn="l" defTabSz="77904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22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44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66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87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09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131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652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174" algn="l" defTabSz="7790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extLst/>
          </p:nvPr>
        </p:nvGraphicFramePr>
        <p:xfrm>
          <a:off x="333378" y="1192"/>
          <a:ext cx="1465" cy="1190"/>
        </p:xfrm>
        <a:graphic>
          <a:graphicData uri="http://schemas.openxmlformats.org/presentationml/2006/ole">
            <p:oleObj spid="_x0000_s525493" name="Diapositiva think-cell" r:id="rId3" imgW="360" imgH="360" progId="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63924" y="2526891"/>
            <a:ext cx="5063930" cy="1063562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endParaRPr lang="it-IT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 Novembre 2018</a:t>
            </a:r>
          </a:p>
        </p:txBody>
      </p:sp>
      <p:cxnSp>
        <p:nvCxnSpPr>
          <p:cNvPr id="12" name="Connettore diritto 7"/>
          <p:cNvCxnSpPr/>
          <p:nvPr/>
        </p:nvCxnSpPr>
        <p:spPr>
          <a:xfrm>
            <a:off x="849740" y="3220557"/>
            <a:ext cx="166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9"/>
          <p:cNvCxnSpPr/>
          <p:nvPr/>
        </p:nvCxnSpPr>
        <p:spPr>
          <a:xfrm>
            <a:off x="849740" y="3651870"/>
            <a:ext cx="166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63925" y="2085698"/>
            <a:ext cx="5678481" cy="817341"/>
          </a:xfrm>
          <a:prstGeom prst="rect">
            <a:avLst/>
          </a:prstGeom>
          <a:noFill/>
        </p:spPr>
        <p:txBody>
          <a:bodyPr wrap="none" lIns="77916" tIns="38958" rIns="77916" bIns="38958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Consiglio regionale della Lombardia</a:t>
            </a:r>
          </a:p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Commissione Territorio e Infrastrutture</a:t>
            </a:r>
            <a:endParaRPr lang="it-IT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644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L’offerta Trenord in Provincia di Bergamo</a:t>
            </a:r>
            <a:endParaRPr lang="it-IT" dirty="0"/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8460432" y="4762920"/>
            <a:ext cx="288032" cy="2789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AF62C6-8398-0348-B80B-B227C4DAD661}" type="slidenum">
              <a:rPr lang="it-IT" sz="750"/>
              <a:pPr/>
              <a:t>10</a:t>
            </a:fld>
            <a:endParaRPr lang="it-IT" sz="75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917408"/>
              </p:ext>
            </p:extLst>
          </p:nvPr>
        </p:nvGraphicFramePr>
        <p:xfrm>
          <a:off x="210436" y="612143"/>
          <a:ext cx="5072262" cy="352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018">
                  <a:extLst>
                    <a:ext uri="{9D8B030D-6E8A-4147-A177-3AD203B41FA5}">
                      <a16:colId xmlns:a16="http://schemas.microsoft.com/office/drawing/2014/main" xmlns="" val="899852626"/>
                    </a:ext>
                  </a:extLst>
                </a:gridCol>
                <a:gridCol w="1921598">
                  <a:extLst>
                    <a:ext uri="{9D8B030D-6E8A-4147-A177-3AD203B41FA5}">
                      <a16:colId xmlns:a16="http://schemas.microsoft.com/office/drawing/2014/main" xmlns="" val="50198834"/>
                    </a:ext>
                  </a:extLst>
                </a:gridCol>
                <a:gridCol w="556788">
                  <a:extLst>
                    <a:ext uri="{9D8B030D-6E8A-4147-A177-3AD203B41FA5}">
                      <a16:colId xmlns:a16="http://schemas.microsoft.com/office/drawing/2014/main" xmlns="" val="3775929471"/>
                    </a:ext>
                  </a:extLst>
                </a:gridCol>
                <a:gridCol w="1079626">
                  <a:extLst>
                    <a:ext uri="{9D8B030D-6E8A-4147-A177-3AD203B41FA5}">
                      <a16:colId xmlns:a16="http://schemas.microsoft.com/office/drawing/2014/main" xmlns="" val="4087537987"/>
                    </a:ext>
                  </a:extLst>
                </a:gridCol>
                <a:gridCol w="801232">
                  <a:extLst>
                    <a:ext uri="{9D8B030D-6E8A-4147-A177-3AD203B41FA5}">
                      <a16:colId xmlns:a16="http://schemas.microsoft.com/office/drawing/2014/main" xmlns="" val="1573390748"/>
                    </a:ext>
                  </a:extLst>
                </a:gridCol>
              </a:tblGrid>
              <a:tr h="32885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Codice </a:t>
                      </a: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Linea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Linea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 treni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Viaggiatori </a:t>
                      </a:r>
                      <a:r>
                        <a:rPr lang="it-IT" sz="900" u="none" strike="noStrike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Prov</a:t>
                      </a:r>
                      <a:r>
                        <a:rPr lang="it-IT" sz="9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. BG</a:t>
                      </a:r>
                      <a:endParaRPr lang="it-IT" sz="9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(Totale Saliti)</a:t>
                      </a:r>
                    </a:p>
                  </a:txBody>
                  <a:tcPr marL="7144" marR="7144" marT="7144" marB="0"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Viaggiatori Linea</a:t>
                      </a:r>
                    </a:p>
                    <a:p>
                      <a:pPr algn="ctr" fontAlgn="b"/>
                      <a:r>
                        <a:rPr lang="it-IT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(Totale Saliti)</a:t>
                      </a:r>
                      <a:endParaRPr lang="it-IT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541504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R1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Bergamo-Brescia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3.891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8.009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4836031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R14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Bergamo-Carnate-Milano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6.750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23.183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1209953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Bergamo-Treviglio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5.800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5.800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4876878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R4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Brescia-Treviglio-Milano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2.738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10.737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0382666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R6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Cremona-Treviglio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1.799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6.019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8247464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R7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Lecco-Bergamo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3.235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4.807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2364838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RE_2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Bergamo-Milano (via Treviglio)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7.471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16.033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4590197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RE_6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Verona-Brescia-Milano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3.148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25.417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0136292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S5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S5 Varese-Milano Passante-Treviglio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2.008</a:t>
                      </a:r>
                      <a:endParaRPr lang="it-IT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65.856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09190"/>
                  </a:ext>
                </a:extLst>
              </a:tr>
              <a:tr h="31986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S6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S6 Novara-Milano Passante-Treviglio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 smtClean="0">
                          <a:effectLst/>
                        </a:rPr>
                        <a:t>44.909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9226598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7808" y="612143"/>
            <a:ext cx="3254128" cy="361726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7294" y="1275606"/>
            <a:ext cx="5065404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 bwMode="auto">
          <a:xfrm>
            <a:off x="217293" y="1275606"/>
            <a:ext cx="4930771" cy="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252" tIns="33861" rIns="66252" bIns="33861" rtlCol="0">
            <a:spAutoFit/>
          </a:bodyPr>
          <a:lstStyle/>
          <a:p>
            <a:r>
              <a:rPr lang="it-IT" sz="900" dirty="0" smtClean="0">
                <a:latin typeface="+mn-lt"/>
                <a:cs typeface="Arial" panose="020B0604020202020204" pitchFamily="34" charset="0"/>
              </a:rPr>
              <a:t> R14                 Bergamo-Carnate-Milano	 50                         	  50                         6.750                        23.183</a:t>
            </a:r>
          </a:p>
        </p:txBody>
      </p:sp>
    </p:spTree>
    <p:extLst>
      <p:ext uri="{BB962C8B-B14F-4D97-AF65-F5344CB8AC3E}">
        <p14:creationId xmlns="" xmlns:p14="http://schemas.microsoft.com/office/powerpoint/2010/main" val="3423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2" y="-20537"/>
            <a:ext cx="8207375" cy="36343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 del servizio - Flotta treni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311" y="627534"/>
            <a:ext cx="316758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La flotta Trenord si compone di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397 treni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, di cui 336 elettrici e 61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diesel.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L’età media della flotta è di 20 anni, molto diversificata tra flotta Trenitalia (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32 anni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) e flotta FNM – Regione Lombardia (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9 anni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):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675332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Sulle linee del passante circolano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treni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con età media di 7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anni.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675332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Sulla rete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Ferrovienord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l’età media è di 10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anni.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675332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Sulle linee principali rete RFI (linee elettrificate) l’età media è 30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anni.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675332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Sulle linee secondarie RFI l’età media è 34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anni.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675332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Sulle linee diesel RFI, il 40% dei treni è effettuato con materiale di 45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anni.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egnaposto contenut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4328449"/>
              </p:ext>
            </p:extLst>
          </p:nvPr>
        </p:nvGraphicFramePr>
        <p:xfrm>
          <a:off x="3707904" y="1156208"/>
          <a:ext cx="5040561" cy="3220746"/>
        </p:xfrm>
        <a:graphic>
          <a:graphicData uri="http://schemas.openxmlformats.org/drawingml/2006/table">
            <a:tbl>
              <a:tblPr/>
              <a:tblGrid>
                <a:gridCol w="1269509">
                  <a:extLst>
                    <a:ext uri="{9D8B030D-6E8A-4147-A177-3AD203B41FA5}">
                      <a16:colId xmlns:a16="http://schemas.microsoft.com/office/drawing/2014/main" xmlns="" val="226365076"/>
                    </a:ext>
                  </a:extLst>
                </a:gridCol>
                <a:gridCol w="617551">
                  <a:extLst>
                    <a:ext uri="{9D8B030D-6E8A-4147-A177-3AD203B41FA5}">
                      <a16:colId xmlns:a16="http://schemas.microsoft.com/office/drawing/2014/main" xmlns="" val="824959276"/>
                    </a:ext>
                  </a:extLst>
                </a:gridCol>
                <a:gridCol w="617551">
                  <a:extLst>
                    <a:ext uri="{9D8B030D-6E8A-4147-A177-3AD203B41FA5}">
                      <a16:colId xmlns:a16="http://schemas.microsoft.com/office/drawing/2014/main" xmlns="" val="1992902857"/>
                    </a:ext>
                  </a:extLst>
                </a:gridCol>
                <a:gridCol w="1267975">
                  <a:extLst>
                    <a:ext uri="{9D8B030D-6E8A-4147-A177-3AD203B41FA5}">
                      <a16:colId xmlns:a16="http://schemas.microsoft.com/office/drawing/2014/main" xmlns="" val="1212299291"/>
                    </a:ext>
                  </a:extLst>
                </a:gridCol>
                <a:gridCol w="1267975">
                  <a:extLst>
                    <a:ext uri="{9D8B030D-6E8A-4147-A177-3AD203B41FA5}">
                      <a16:colId xmlns:a16="http://schemas.microsoft.com/office/drawing/2014/main" xmlns="" val="1186873458"/>
                    </a:ext>
                  </a:extLst>
                </a:gridCol>
              </a:tblGrid>
              <a:tr h="3244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TIPOLOGIA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</a:t>
                      </a:r>
                      <a:endParaRPr lang="it-IT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°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convogli)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Età media </a:t>
                      </a:r>
                      <a:endParaRPr lang="it-IT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(anni)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Proprietà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utilizzo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30861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E464 + carrozze PR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097283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E464 + carrozze MD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2311870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E464 + carrozze doppio piano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326877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E464 + carrozze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TN, 5 TI, 4 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301570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TSR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FNM, 85 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Passante + linee rete FN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7199429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TAF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FNM, 9 TN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FN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834317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ETR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Coradia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FNM, 18 TI, 8FN/ 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RFI e FN, MXP EXP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808211"/>
                  </a:ext>
                </a:extLst>
              </a:tr>
              <a:tr h="217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ETR Interoperabili I - CH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transfrontaliere I - CH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6863204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Ale 582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025888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ATR Diesel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RFI e FN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877943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668 (convogli da 2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RFI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433244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Iseo (convogli da 2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Aln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Linee rete FN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631253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397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TN, 63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FNM,</a:t>
                      </a:r>
                    </a:p>
                    <a:p>
                      <a:pPr algn="ctr" fontAlgn="b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 TI,</a:t>
                      </a:r>
                      <a:r>
                        <a:rPr lang="it-IT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FN/RL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350" marR="6350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318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85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2" y="-20537"/>
            <a:ext cx="8207375" cy="36343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 del servizio - Flotta treni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8311" y="627534"/>
            <a:ext cx="81778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disomogeneità e la vetustà di parte della flotta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impattano sulle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attività di manutenzione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dei convogli – in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termini di efficacia e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costi –, ed è causa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di numerosi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guasti e fermi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Per garantire la quantità dei servizi richiesti dalla programmazione, si presuppongono un indice di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disponibilità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dei treni e un utilizzo in linea non compatibili con il profilo della flotta, imponendo di operare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senza alcun margine di riserva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Di conseguenza, l’indice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di disponibilità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richiesto è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in alcuni casi troppo alto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– per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cui risulta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teorico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–,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in altri troppo basso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– al punto da richiedere la rimodulazione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dell’utilizzo delle flotte e quindi della programmazione delle manutenzioni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–.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Il 65% delle soppressioni dovute a materiale rotabile è causato da materiale vetusto (Ale582, Aln668, E464).</a:t>
            </a:r>
            <a:endParaRPr lang="it-IT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1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61866"/>
            <a:ext cx="6921110" cy="3942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32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05396" y="706294"/>
            <a:ext cx="7783028" cy="3881679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25342"/>
            <a:ext cx="1191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it-IT" altLang="it-IT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582</a:t>
            </a:r>
            <a:endParaRPr kumimoji="0" lang="it-IT" altLang="it-IT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26337" name="Immagine 3" descr="Risultati immagini per ale 582 tren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17240"/>
            <a:ext cx="4680520" cy="2186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3136488"/>
            <a:ext cx="7488832" cy="152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L'automotrice </a:t>
            </a:r>
            <a:r>
              <a:rPr kumimoji="0" lang="it-IT" altLang="it-IT" sz="12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Ale582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è un'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automotrice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elettrica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italiana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dedicata al servizio viaggiatori in ambito suburbano e su medie distanze con velocità massima di 140 km/h</a:t>
            </a:r>
            <a:r>
              <a:rPr kumimoji="0" lang="it-IT" altLang="it-IT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offrendo 266 posti a sedere.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produzione di questi mezzi ha inizio con una commessa a metà degli anni ’80 e le prime consegne sono avvenute a partire dal 1987.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tratta di una serie di elettromotrici con azionamento elettrico di tipo chopper con motore in corrente continua.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baseline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altLang="it-IT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 è in composizione con una o due vetture rimorchiate ed una vettura pilota.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81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Composizioni Media Distanza + Locomotiva E 464</a:t>
            </a:r>
            <a:endParaRPr lang="it-IT" dirty="0"/>
          </a:p>
        </p:txBody>
      </p:sp>
      <p:pic>
        <p:nvPicPr>
          <p:cNvPr id="4" name="Immagine 3" descr="Immagine correlat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5526"/>
            <a:ext cx="518457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 bwMode="auto">
          <a:xfrm>
            <a:off x="611560" y="3075806"/>
            <a:ext cx="7560840" cy="191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252" tIns="33861" rIns="66252" bIns="33861" rtlCol="0">
            <a:spAutoFit/>
          </a:bodyPr>
          <a:lstStyle/>
          <a:p>
            <a:pPr algn="just"/>
            <a:r>
              <a:rPr lang="it-IT" sz="1200" dirty="0"/>
              <a:t>Le carrozze Media distanza sono carrozze fabbricate a partire dall’all’inizio degli anni 80.</a:t>
            </a:r>
          </a:p>
          <a:p>
            <a:pPr algn="just"/>
            <a:r>
              <a:rPr lang="it-IT" sz="1200" dirty="0"/>
              <a:t>Nel parco rotabili di </a:t>
            </a:r>
            <a:r>
              <a:rPr lang="it-IT" sz="1200" dirty="0" err="1"/>
              <a:t>Trenord</a:t>
            </a:r>
            <a:r>
              <a:rPr lang="it-IT" sz="1200" dirty="0"/>
              <a:t> sono presenti solo carrozze con due vestiboli centrali, offrono ognuna 82 posti a sedere e possono viaggiare alla velocità massima di 160 km/h.</a:t>
            </a:r>
          </a:p>
          <a:p>
            <a:pPr algn="just"/>
            <a:r>
              <a:rPr lang="it-IT" sz="1200" dirty="0"/>
              <a:t>Le composizioni di carrozze Media Distanza sono composte da carrozze rimorchiate (generalmente in composizioni da 5 a 7) e da una carrozza pilota. </a:t>
            </a:r>
          </a:p>
          <a:p>
            <a:pPr algn="just"/>
            <a:r>
              <a:rPr lang="it-IT" sz="1200" dirty="0" smtClean="0"/>
              <a:t>Tali </a:t>
            </a:r>
            <a:r>
              <a:rPr lang="it-IT" sz="1200" dirty="0"/>
              <a:t>composizioni sono trainate da Locomotori E 464, </a:t>
            </a:r>
            <a:r>
              <a:rPr lang="it-IT" sz="1200" dirty="0" smtClean="0"/>
              <a:t>motrice </a:t>
            </a:r>
            <a:r>
              <a:rPr lang="it-IT" sz="1200" dirty="0" err="1"/>
              <a:t>monocabina</a:t>
            </a:r>
            <a:r>
              <a:rPr lang="it-IT" sz="1200" dirty="0"/>
              <a:t> di media potenza, particolarmente adatta per convogli a composizione fissa e reversibile con guida </a:t>
            </a:r>
            <a:r>
              <a:rPr lang="it-IT" sz="1200" dirty="0" smtClean="0"/>
              <a:t>di norma con una </a:t>
            </a:r>
            <a:r>
              <a:rPr lang="it-IT" sz="1200" dirty="0"/>
              <a:t>carrozza pilota </a:t>
            </a:r>
            <a:r>
              <a:rPr lang="it-IT" sz="1200" dirty="0" smtClean="0"/>
              <a:t>o in alternativa </a:t>
            </a:r>
            <a:r>
              <a:rPr lang="it-IT" sz="1200" dirty="0"/>
              <a:t>da </a:t>
            </a:r>
            <a:r>
              <a:rPr lang="it-IT" sz="1200" dirty="0" smtClean="0"/>
              <a:t>una stessa motrice E 464.</a:t>
            </a:r>
            <a:endParaRPr lang="it-IT" sz="1200" dirty="0"/>
          </a:p>
          <a:p>
            <a:pPr algn="just"/>
            <a:r>
              <a:rPr lang="it-IT" sz="1200" dirty="0"/>
              <a:t>La locomotiva, prodotta da </a:t>
            </a:r>
            <a:r>
              <a:rPr lang="it-IT" sz="1200" dirty="0" smtClean="0"/>
              <a:t>Bombardier</a:t>
            </a:r>
            <a:r>
              <a:rPr lang="it-IT" sz="1200" dirty="0"/>
              <a:t>, è in esercizio a partire dal 2000 e può raggiungere la velocità massima di 160 km/h</a:t>
            </a:r>
            <a:r>
              <a:rPr lang="it-IT" sz="1200" dirty="0" smtClean="0"/>
              <a:t>.</a:t>
            </a:r>
            <a:endParaRPr lang="it-IT" sz="1200" dirty="0"/>
          </a:p>
        </p:txBody>
      </p:sp>
    </p:spTree>
    <p:extLst>
      <p:ext uri="{BB962C8B-B14F-4D97-AF65-F5344CB8AC3E}">
        <p14:creationId xmlns="" xmlns:p14="http://schemas.microsoft.com/office/powerpoint/2010/main" val="279387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36625" y="2355726"/>
            <a:ext cx="8207375" cy="361896"/>
          </a:xfrm>
          <a:prstGeom prst="rect">
            <a:avLst/>
          </a:prstGeom>
          <a:ln>
            <a:noFill/>
          </a:ln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Maltempo 29/30/31 ottobre 2018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68312" y="-20537"/>
            <a:ext cx="8207375" cy="401842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Maltempo - 29/30/31 ottobre 2018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03932" y="913224"/>
            <a:ext cx="8136136" cy="3458726"/>
            <a:chOff x="503932" y="843558"/>
            <a:chExt cx="8136136" cy="3458726"/>
          </a:xfrm>
        </p:grpSpPr>
        <p:sp>
          <p:nvSpPr>
            <p:cNvPr id="22" name="Rettangolo 21"/>
            <p:cNvSpPr/>
            <p:nvPr/>
          </p:nvSpPr>
          <p:spPr>
            <a:xfrm>
              <a:off x="503932" y="4056063"/>
              <a:ext cx="81361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endParaRPr lang="it-IT" sz="1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6356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32" y="843558"/>
              <a:ext cx="8136136" cy="312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103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8312" y="-20537"/>
            <a:ext cx="8207375" cy="401842"/>
          </a:xfrm>
          <a:prstGeom prst="rect">
            <a:avLst/>
          </a:prstGeom>
          <a:ln>
            <a:noFill/>
          </a:ln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Fenomeno delle sfaccettature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8311" y="627534"/>
            <a:ext cx="467975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Dal 22 ottobre, 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per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circa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10 giorni,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è stata riscontrata una quantità ben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al di sopra delle medie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stagionali di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eventi di sfaccettatura delle ruote dei treni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. Cause: eccezionale avverse condizioni meteo che hanno ridotto l’ aderenza delle ruote dei treni sulle rotaie.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La ruota «sfaccettata» viene sistematicamente sottoposta a verifica da parte del personale di manutenzione. Se l’entità del singolo fenomeno è compatibile con i vincoli di esercizio, il treno può essere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riammesso in esercizio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– eventualmente con una limitazione di velocità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–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; in caso contrario, il treno deve essere inviato presso un impianto di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tornitura per il ripristino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Il problema riguardo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n particolare i treni più vetusti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           - Ale 582: sistema di antislittamento «rudimentale»;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           -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Aln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668: sprovviste di sistemi antislittamento.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   Anche TAF/TSR sono stati interessati al fenomeno.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     La causa principale sembra essere l’intervento del sistema di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     sicurezza dell’infrastruttura (SCMT).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     (150 casi ottobre 2018 verso 40 vs ottobre 2017)</a:t>
            </a:r>
          </a:p>
          <a:p>
            <a:pPr marL="171450" indent="-1714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272755" y="1431965"/>
            <a:ext cx="3403701" cy="2592289"/>
            <a:chOff x="5272755" y="1275605"/>
            <a:chExt cx="3403701" cy="2592289"/>
          </a:xfrm>
        </p:grpSpPr>
        <p:pic>
          <p:nvPicPr>
            <p:cNvPr id="10" name="Picture 9" descr="C:\Users\3104555\Desktop\Emergenza Trenord\4A. Fenomeno sfaccettature_Foto\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755" y="2643758"/>
              <a:ext cx="1632181" cy="1224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 descr="C:\Users\3104555\Desktop\Emergenza Trenord\4A. Fenomeno sfaccettature_Foto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755" y="1275606"/>
              <a:ext cx="1632181" cy="1224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C:\Users\3104555\Desktop\Emergenza Trenord\4A. Fenomeno sfaccettature_Foto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275" y="1275605"/>
              <a:ext cx="1632181" cy="1224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C:\Users\3104555\Desktop\Emergenza Trenord\4A. Fenomeno sfaccettature_Foto\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275" y="2643758"/>
              <a:ext cx="1632181" cy="12241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6156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8312" y="-20537"/>
            <a:ext cx="8207375" cy="401842"/>
          </a:xfrm>
          <a:prstGeom prst="rect">
            <a:avLst/>
          </a:prstGeom>
          <a:ln>
            <a:noFill/>
          </a:ln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Fenomeno delle sfaccettature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68312" y="555526"/>
            <a:ext cx="4895776" cy="4278255"/>
            <a:chOff x="1357252" y="555526"/>
            <a:chExt cx="5444044" cy="427825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52" y="835149"/>
              <a:ext cx="5444044" cy="1816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CasellaDiTesto 14"/>
            <p:cNvSpPr txBox="1"/>
            <p:nvPr/>
          </p:nvSpPr>
          <p:spPr bwMode="auto">
            <a:xfrm>
              <a:off x="1357252" y="555526"/>
              <a:ext cx="5444044" cy="253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6252" tIns="33861" rIns="66252" bIns="33861" rtlCol="0">
              <a:spAutoFit/>
            </a:bodyPr>
            <a:lstStyle/>
            <a:p>
              <a:pPr algn="ctr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Totale segnalazioni sfaccettature ruote</a:t>
              </a:r>
            </a:p>
          </p:txBody>
        </p:sp>
        <p:sp>
          <p:nvSpPr>
            <p:cNvPr id="16" name="CasellaDiTesto 15"/>
            <p:cNvSpPr txBox="1"/>
            <p:nvPr/>
          </p:nvSpPr>
          <p:spPr bwMode="auto">
            <a:xfrm>
              <a:off x="1357252" y="2787774"/>
              <a:ext cx="5444044" cy="253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6252" tIns="33861" rIns="66252" bIns="33861" rtlCol="0">
              <a:spAutoFit/>
            </a:bodyPr>
            <a:lstStyle/>
            <a:p>
              <a:pPr algn="ctr"/>
              <a:r>
                <a:rPr lang="it-IT" sz="1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egnalazioni sfaccettature ruote con limitazione di velocità del rotabile</a:t>
              </a: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52" y="3021962"/>
              <a:ext cx="5444044" cy="1811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ttangolo 3"/>
          <p:cNvSpPr/>
          <p:nvPr/>
        </p:nvSpPr>
        <p:spPr>
          <a:xfrm>
            <a:off x="5508104" y="1348131"/>
            <a:ext cx="324036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Trenord ha attivato rapidamente un piano di recupero per incrementare la capacità produttiva in termini di tornitura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561032" lvl="1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Ricorso a due cantieri esterni di tornitura.</a:t>
            </a:r>
          </a:p>
          <a:p>
            <a:pPr marL="561032" lvl="1" indent="-1714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Noleggio tornio mobile disponibile entro il 15 novembre presso l’impianto di Novate Milanese. </a:t>
            </a:r>
          </a:p>
        </p:txBody>
      </p:sp>
    </p:spTree>
    <p:extLst>
      <p:ext uri="{BB962C8B-B14F-4D97-AF65-F5344CB8AC3E}">
        <p14:creationId xmlns="" xmlns:p14="http://schemas.microsoft.com/office/powerpoint/2010/main" val="29590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z="1100" dirty="0" smtClean="0"/>
              <a:t>                            </a:t>
            </a:r>
            <a:fld id="{C38A5C24-560F-4BDC-8D1E-9E21B5EB3B76}" type="slidenum">
              <a:rPr lang="it-IT" sz="1000" smtClean="0">
                <a:solidFill>
                  <a:srgbClr val="00542A"/>
                </a:solidFill>
              </a:rPr>
              <a:pPr/>
              <a:t>19</a:t>
            </a:fld>
            <a:endParaRPr lang="it-IT" sz="1000" dirty="0">
              <a:solidFill>
                <a:srgbClr val="00542A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4" y="674652"/>
            <a:ext cx="3326807" cy="20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 bwMode="auto">
          <a:xfrm>
            <a:off x="1728270" y="281876"/>
            <a:ext cx="4139916" cy="28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9689" tIns="25396" rIns="49689" bIns="25396" rtlCol="0">
            <a:spAutoFit/>
          </a:bodyPr>
          <a:lstStyle/>
          <a:p>
            <a:r>
              <a:rPr lang="it-IT" sz="1500" dirty="0">
                <a:solidFill>
                  <a:srgbClr val="4E7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limitazioni velocità mese di ottobre 2018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6" y="674652"/>
            <a:ext cx="3836615" cy="20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81" y="2815450"/>
            <a:ext cx="3344273" cy="19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57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468312" y="-20537"/>
            <a:ext cx="8207375" cy="36382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Trenord in cifre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65850" y="915569"/>
            <a:ext cx="7794582" cy="3006530"/>
            <a:chOff x="648132" y="915569"/>
            <a:chExt cx="7794582" cy="3006530"/>
          </a:xfrm>
        </p:grpSpPr>
        <p:pic>
          <p:nvPicPr>
            <p:cNvPr id="526338" name="Picture 2" descr="C:\Users\3104555\Pictures\CLIENTI\Trenord-ph-LeoBrogioni-HR-73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82" y="915569"/>
              <a:ext cx="3888432" cy="30065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" name="Table 423"/>
            <p:cNvGraphicFramePr/>
            <p:nvPr>
              <p:extLst>
                <p:ext uri="{D42A27DB-BD31-4B8C-83A1-F6EECF244321}">
                  <p14:modId xmlns="" xmlns:p14="http://schemas.microsoft.com/office/powerpoint/2010/main" val="3227844147"/>
                </p:ext>
              </p:extLst>
            </p:nvPr>
          </p:nvGraphicFramePr>
          <p:xfrm>
            <a:off x="648132" y="915569"/>
            <a:ext cx="3906150" cy="3006530"/>
          </p:xfrm>
          <a:graphic>
            <a:graphicData uri="http://schemas.openxmlformats.org/drawingml/2006/table">
              <a:tbl>
                <a:tblPr/>
                <a:tblGrid>
                  <a:gridCol w="79302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3113124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</a:tblGrid>
                <a:tr h="294730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&gt;750.000 </a:t>
                        </a:r>
                        <a:endParaRPr lang="it-IT" sz="12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1800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CLIENTI</a:t>
                        </a: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AL GIORNO</a:t>
                        </a:r>
                        <a:endParaRPr lang="it-IT" sz="12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lvl="0" indent="0" algn="r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2.400 </a:t>
                        </a:r>
                        <a:endParaRPr lang="it-IT" sz="12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180000" algn="l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CORSE</a:t>
                        </a: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AL GIORNO</a:t>
                        </a:r>
                        <a:endParaRPr lang="it-IT" sz="12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alpha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lvl="0" indent="0" algn="r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40</a:t>
                        </a:r>
                        <a:endParaRPr lang="it-IT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indent="180000" algn="l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DIRETTRICI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11</a:t>
                        </a:r>
                        <a:r>
                          <a:rPr lang="it-IT" sz="1200" b="1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</a:t>
                        </a:r>
                      </a:p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1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5 </a:t>
                        </a:r>
                        <a:endParaRPr lang="it-IT" sz="1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alpha val="50195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1800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LINEE</a:t>
                        </a: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SUBURBANE</a:t>
                        </a:r>
                      </a:p>
                      <a:p>
                        <a:pPr marL="0" marR="0" lvl="0" indent="1800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LINEE NEL PASSANTE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alpha val="50195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lvl="0" indent="0" algn="r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330</a:t>
                        </a:r>
                        <a:endParaRPr lang="it-IT" sz="1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180000" algn="l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TRENI PER IL SERVIZIO QUOTIDIANO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1.997 </a:t>
                        </a:r>
                        <a:endParaRPr lang="it-IT" sz="12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18000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KM DI RETE (1.677 RFI</a:t>
                        </a: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+ 320 FN)</a:t>
                        </a:r>
                        <a:endParaRPr lang="it-IT" sz="12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5"/>
                    </a:ext>
                  </a:extLst>
                </a:tr>
                <a:tr h="509080">
                  <a:tc>
                    <a:txBody>
                      <a:bodyPr/>
                      <a:lstStyle/>
                      <a:p>
                        <a:pPr lvl="0" indent="0" algn="r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422 </a:t>
                        </a:r>
                        <a:endParaRPr lang="it-IT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indent="180000" algn="l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STAZIONI (302</a:t>
                        </a: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 RFI + 120 FN)</a:t>
                        </a:r>
                        <a:endParaRPr lang="it-IT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6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lvl="0" indent="0" algn="r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4200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180000" algn="l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PERSONALE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7"/>
                    </a:ext>
                  </a:extLst>
                </a:tr>
                <a:tr h="294730">
                  <a:tc>
                    <a:txBody>
                      <a:bodyPr/>
                      <a:lstStyle/>
                      <a:p>
                        <a:pPr marL="0" lvl="0" indent="0" algn="r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anose="020B0604020202020204" pitchFamily="34" charset="0"/>
                            <a:cs typeface="Arial" panose="020B0604020202020204" pitchFamily="34" charset="0"/>
                            <a:sym typeface="Calibri"/>
                          </a:rPr>
                          <a:t>  &gt;</a:t>
                        </a:r>
                        <a:r>
                          <a:rPr lang="it-IT" sz="1200" b="1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800</a:t>
                        </a:r>
                        <a:endParaRPr lang="it-IT" sz="1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itchFamily="34" charset="0"/>
                          <a:cs typeface="Arial" pitchFamily="34" charset="0"/>
                          <a:sym typeface="Calibri"/>
                        </a:endParaRP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180000" algn="l" defTabSz="914400" rtl="0" eaLnBrk="1" latinLnBrk="0" hangingPunct="1">
                          <a:lnSpc>
                            <a:spcPct val="100000"/>
                          </a:lnSpc>
                          <a:defRPr b="0" i="0">
                            <a:uFillTx/>
                          </a:defRPr>
                        </a:pPr>
                        <a:r>
                          <a:rPr lang="it-IT" sz="1200" b="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Arial" pitchFamily="34" charset="0"/>
                            <a:cs typeface="Arial" pitchFamily="34" charset="0"/>
                            <a:sym typeface="Calibri"/>
                          </a:rPr>
                          <a:t>MILIONI € DI FATTURATO</a:t>
                        </a:r>
                      </a:p>
                    </a:txBody>
                    <a:tcPr marL="34290" marR="34290" marT="34290" marB="3429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66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10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3272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Cause soppressioni settembre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54901"/>
              </p:ext>
            </p:extLst>
          </p:nvPr>
        </p:nvGraphicFramePr>
        <p:xfrm>
          <a:off x="1331639" y="1370013"/>
          <a:ext cx="3096345" cy="3060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5">
                  <a:extLst>
                    <a:ext uri="{9D8B030D-6E8A-4147-A177-3AD203B41FA5}">
                      <a16:colId xmlns:a16="http://schemas.microsoft.com/office/drawing/2014/main" xmlns="" val="2193023833"/>
                    </a:ext>
                  </a:extLst>
                </a:gridCol>
              </a:tblGrid>
              <a:tr h="3240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>
                          <a:effectLst/>
                        </a:rPr>
                        <a:t>TRENORD</a:t>
                      </a:r>
                      <a:endParaRPr lang="it-IT" sz="16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3949859973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Altro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2772553931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Gestore Rete </a:t>
                      </a:r>
                      <a:endParaRPr lang="it-IT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1866109381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 Imprese Ferroviarie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3748876889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Esterne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4012212356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>
                          <a:effectLst/>
                        </a:rPr>
                        <a:t>Totale (</a:t>
                      </a:r>
                      <a:r>
                        <a:rPr lang="it-IT" sz="1600" u="none" strike="noStrike" dirty="0" err="1" smtClean="0">
                          <a:effectLst/>
                        </a:rPr>
                        <a:t>Par+Tot</a:t>
                      </a:r>
                      <a:r>
                        <a:rPr lang="it-IT" sz="1600" u="none" strike="noStrike" dirty="0" smtClean="0">
                          <a:effectLst/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4116925759"/>
                  </a:ext>
                </a:extLst>
              </a:tr>
              <a:tr h="219378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2537810004"/>
                  </a:ext>
                </a:extLst>
              </a:tr>
              <a:tr h="155729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% SOPPRESSIONI/PROGRAMMATO</a:t>
                      </a:r>
                      <a:endParaRPr lang="it-IT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733471097"/>
                  </a:ext>
                </a:extLst>
              </a:tr>
              <a:tr h="230102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2289504420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Soppressioni Parziali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4269327911"/>
                  </a:ext>
                </a:extLst>
              </a:tr>
              <a:tr h="30447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Soppressioni Totali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3" marR="5723" marT="5723" marB="0" anchor="b"/>
                </a:tc>
                <a:extLst>
                  <a:ext uri="{0D108BD9-81ED-4DB2-BD59-A6C34878D82A}">
                    <a16:rowId xmlns:a16="http://schemas.microsoft.com/office/drawing/2014/main" xmlns="" val="221781116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987707"/>
              </p:ext>
            </p:extLst>
          </p:nvPr>
        </p:nvGraphicFramePr>
        <p:xfrm>
          <a:off x="4427984" y="1059580"/>
          <a:ext cx="2232248" cy="3347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691">
                  <a:extLst>
                    <a:ext uri="{9D8B030D-6E8A-4147-A177-3AD203B41FA5}">
                      <a16:colId xmlns:a16="http://schemas.microsoft.com/office/drawing/2014/main" xmlns="" val="353803641"/>
                    </a:ext>
                  </a:extLst>
                </a:gridCol>
                <a:gridCol w="821575">
                  <a:extLst>
                    <a:ext uri="{9D8B030D-6E8A-4147-A177-3AD203B41FA5}">
                      <a16:colId xmlns:a16="http://schemas.microsoft.com/office/drawing/2014/main" xmlns="" val="1025543723"/>
                    </a:ext>
                  </a:extLst>
                </a:gridCol>
                <a:gridCol w="631982">
                  <a:extLst>
                    <a:ext uri="{9D8B030D-6E8A-4147-A177-3AD203B41FA5}">
                      <a16:colId xmlns:a16="http://schemas.microsoft.com/office/drawing/2014/main" xmlns="" val="4046871397"/>
                    </a:ext>
                  </a:extLst>
                </a:gridCol>
              </a:tblGrid>
              <a:tr h="2880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smtClean="0">
                          <a:effectLst/>
                        </a:rPr>
                        <a:t>N.TRENI SOPPRESSI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1161087122"/>
                  </a:ext>
                </a:extLst>
              </a:tr>
              <a:tr h="3378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 smtClean="0">
                          <a:effectLst/>
                        </a:rPr>
                        <a:t>1426</a:t>
                      </a:r>
                      <a:endParaRPr lang="it-IT" sz="15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 smtClean="0">
                          <a:effectLst/>
                        </a:rPr>
                        <a:t>2,18%</a:t>
                      </a:r>
                      <a:endParaRPr lang="it-IT" sz="15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 smtClean="0">
                          <a:effectLst/>
                        </a:rPr>
                        <a:t>57%</a:t>
                      </a:r>
                      <a:endParaRPr lang="it-IT" sz="15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13347126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53</a:t>
                      </a:r>
                      <a:endParaRPr lang="it-IT" sz="15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0,08%</a:t>
                      </a:r>
                      <a:endParaRPr lang="it-IT" sz="15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2%</a:t>
                      </a:r>
                      <a:endParaRPr lang="it-IT" sz="15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3011901477"/>
                  </a:ext>
                </a:extLst>
              </a:tr>
              <a:tr h="2779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487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0,74%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20%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2908960871"/>
                  </a:ext>
                </a:extLst>
              </a:tr>
              <a:tr h="3701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64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0,10%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3%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3320161868"/>
                  </a:ext>
                </a:extLst>
              </a:tr>
              <a:tr h="2779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442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0,67%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18%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3074889267"/>
                  </a:ext>
                </a:extLst>
              </a:tr>
              <a:tr h="2841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2472</a:t>
                      </a:r>
                      <a:endParaRPr lang="it-IT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3,77%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100%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1421088051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3975516029"/>
                  </a:ext>
                </a:extLst>
              </a:tr>
              <a:tr h="387836">
                <a:tc>
                  <a:txBody>
                    <a:bodyPr/>
                    <a:lstStyle/>
                    <a:p>
                      <a:pPr marL="0" marR="0" lvl="0" indent="0" algn="l" defTabSz="7790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</a:rPr>
                        <a:t>       </a:t>
                      </a:r>
                      <a:r>
                        <a:rPr lang="it-IT" sz="1600" u="none" strike="noStrike" dirty="0" smtClean="0">
                          <a:effectLst/>
                        </a:rPr>
                        <a:t>3,8%</a:t>
                      </a:r>
                      <a:endParaRPr lang="it-IT" sz="16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168532623"/>
                  </a:ext>
                </a:extLst>
              </a:tr>
              <a:tr h="2779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1281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 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52%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4132007791"/>
                  </a:ext>
                </a:extLst>
              </a:tr>
              <a:tr h="28413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1191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>
                          <a:effectLst/>
                        </a:rPr>
                        <a:t> </a:t>
                      </a:r>
                      <a:endParaRPr lang="it-IT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u="none" strike="noStrike" dirty="0">
                          <a:effectLst/>
                        </a:rPr>
                        <a:t>48%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2" marR="5392" marT="5392" marB="0" anchor="b"/>
                </a:tc>
                <a:extLst>
                  <a:ext uri="{0D108BD9-81ED-4DB2-BD59-A6C34878D82A}">
                    <a16:rowId xmlns:a16="http://schemas.microsoft.com/office/drawing/2014/main" xmlns="" val="373020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447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3357192" y="1419623"/>
            <a:ext cx="2582960" cy="302433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Cause soppressioni </a:t>
            </a:r>
            <a:r>
              <a:rPr lang="it-IT" dirty="0" smtClean="0"/>
              <a:t>ottobre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2659421"/>
              </p:ext>
            </p:extLst>
          </p:nvPr>
        </p:nvGraphicFramePr>
        <p:xfrm>
          <a:off x="35496" y="1347614"/>
          <a:ext cx="2520280" cy="32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3834095696"/>
                    </a:ext>
                  </a:extLst>
                </a:gridCol>
              </a:tblGrid>
              <a:tr h="255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 smtClean="0">
                          <a:effectLst/>
                        </a:rPr>
                        <a:t>Trenord</a:t>
                      </a:r>
                      <a:endParaRPr lang="it-IT" sz="12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06549815"/>
                  </a:ext>
                </a:extLst>
              </a:tr>
              <a:tr h="255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9537690"/>
                  </a:ext>
                </a:extLst>
              </a:tr>
              <a:tr h="255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Gestore Rete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29334339"/>
                  </a:ext>
                </a:extLst>
              </a:tr>
              <a:tr h="255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Altre Imprese Ferroviarie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4760407"/>
                  </a:ext>
                </a:extLst>
              </a:tr>
              <a:tr h="27352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Esterne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8467197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endParaRPr lang="it-IT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97350432"/>
                  </a:ext>
                </a:extLst>
              </a:tr>
              <a:tr h="1676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Totale (</a:t>
                      </a:r>
                      <a:r>
                        <a:rPr lang="it-IT" sz="1200" u="none" strike="noStrike" dirty="0" err="1">
                          <a:effectLst/>
                        </a:rPr>
                        <a:t>Par+Tot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77798634"/>
                  </a:ext>
                </a:extLst>
              </a:tr>
              <a:tr h="267828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85547216"/>
                  </a:ext>
                </a:extLst>
              </a:tr>
              <a:tr h="366517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% N° treni Soppressi su programmato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1488586"/>
                  </a:ext>
                </a:extLst>
              </a:tr>
              <a:tr h="26782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% Km Soppressi su programmato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32152828"/>
                  </a:ext>
                </a:extLst>
              </a:tr>
              <a:tr h="255654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85538249"/>
                  </a:ext>
                </a:extLst>
              </a:tr>
              <a:tr h="1245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Soppressioni Parziali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33876916"/>
                  </a:ext>
                </a:extLst>
              </a:tr>
              <a:tr h="2556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Soppressioni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8339245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30859"/>
              </p:ext>
            </p:extLst>
          </p:nvPr>
        </p:nvGraphicFramePr>
        <p:xfrm>
          <a:off x="2555776" y="699542"/>
          <a:ext cx="6480718" cy="3952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52">
                  <a:extLst>
                    <a:ext uri="{9D8B030D-6E8A-4147-A177-3AD203B41FA5}">
                      <a16:colId xmlns:a16="http://schemas.microsoft.com/office/drawing/2014/main" xmlns="" val="642079877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1275971627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3809086940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3339908353"/>
                    </a:ext>
                  </a:extLst>
                </a:gridCol>
                <a:gridCol w="493526">
                  <a:extLst>
                    <a:ext uri="{9D8B030D-6E8A-4147-A177-3AD203B41FA5}">
                      <a16:colId xmlns:a16="http://schemas.microsoft.com/office/drawing/2014/main" xmlns="" val="4188872923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2352232116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1619451463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535391543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603725389"/>
                    </a:ext>
                  </a:extLst>
                </a:gridCol>
                <a:gridCol w="361456">
                  <a:extLst>
                    <a:ext uri="{9D8B030D-6E8A-4147-A177-3AD203B41FA5}">
                      <a16:colId xmlns:a16="http://schemas.microsoft.com/office/drawing/2014/main" xmlns="" val="2803580953"/>
                    </a:ext>
                  </a:extLst>
                </a:gridCol>
                <a:gridCol w="667304">
                  <a:extLst>
                    <a:ext uri="{9D8B030D-6E8A-4147-A177-3AD203B41FA5}">
                      <a16:colId xmlns:a16="http://schemas.microsoft.com/office/drawing/2014/main" xmlns="" val="4093251036"/>
                    </a:ext>
                  </a:extLst>
                </a:gridCol>
                <a:gridCol w="732181">
                  <a:extLst>
                    <a:ext uri="{9D8B030D-6E8A-4147-A177-3AD203B41FA5}">
                      <a16:colId xmlns:a16="http://schemas.microsoft.com/office/drawing/2014/main" xmlns="" val="1835687977"/>
                    </a:ext>
                  </a:extLst>
                </a:gridCol>
                <a:gridCol w="648768">
                  <a:extLst>
                    <a:ext uri="{9D8B030D-6E8A-4147-A177-3AD203B41FA5}">
                      <a16:colId xmlns:a16="http://schemas.microsoft.com/office/drawing/2014/main" xmlns="" val="218802314"/>
                    </a:ext>
                  </a:extLst>
                </a:gridCol>
                <a:gridCol w="685839">
                  <a:extLst>
                    <a:ext uri="{9D8B030D-6E8A-4147-A177-3AD203B41FA5}">
                      <a16:colId xmlns:a16="http://schemas.microsoft.com/office/drawing/2014/main" xmlns="" val="1993228336"/>
                    </a:ext>
                  </a:extLst>
                </a:gridCol>
              </a:tblGrid>
              <a:tr h="29994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523                                        16%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2206693684"/>
                  </a:ext>
                </a:extLst>
              </a:tr>
              <a:tr h="204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Lun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Mar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Mer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Gio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Ven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Sab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Dom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Lun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Mar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Mer</a:t>
                      </a:r>
                      <a:endParaRPr lang="it-IT" sz="1100" b="1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2561089355"/>
                  </a:ext>
                </a:extLst>
              </a:tr>
              <a:tr h="1053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22-ott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23-ott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24-ott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25-ott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26-ott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27-ott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28-ott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29-ott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30-ott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31-ott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31-ott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MAX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208618678"/>
                  </a:ext>
                </a:extLst>
              </a:tr>
              <a:tr h="2864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45</a:t>
                      </a:r>
                      <a:endParaRPr lang="it-IT" sz="11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25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112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1418</a:t>
                      </a:r>
                      <a:endParaRPr lang="it-IT" sz="11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1,97%</a:t>
                      </a:r>
                      <a:endParaRPr lang="it-IT" sz="11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smtClean="0">
                          <a:effectLst/>
                        </a:rPr>
                        <a:t>42%</a:t>
                      </a:r>
                      <a:endParaRPr lang="it-IT" sz="1100" b="1" i="0" u="none" strike="noStrike" dirty="0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6099606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36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0,05%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1%</a:t>
                      </a:r>
                      <a:endParaRPr lang="it-IT" sz="1100" b="1" i="0" u="none" strike="noStrike">
                        <a:solidFill>
                          <a:srgbClr val="FF58F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20703071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299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0,42%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60990045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0,06%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124187346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483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1064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1,48%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31%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1429049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123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97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99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131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549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86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292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262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203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3384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4,71%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100%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973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2988322080"/>
                  </a:ext>
                </a:extLst>
              </a:tr>
              <a:tr h="6043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5,1%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4,1%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4,2%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5,5%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23,0%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3,9%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4,6%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12,2%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11,0%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8,5%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4,7%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990351504"/>
                  </a:ext>
                </a:extLst>
              </a:tr>
              <a:tr h="2854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3,3%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2,3%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2,7%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3,8%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18,2%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2,1%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3,9%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10,0%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9,0%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6,7%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3,2%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2187236469"/>
                  </a:ext>
                </a:extLst>
              </a:tr>
              <a:tr h="428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1142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34%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725689553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212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2242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66%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xmlns="" val="3442358644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 bwMode="auto">
          <a:xfrm>
            <a:off x="1403648" y="1197350"/>
            <a:ext cx="1152128" cy="2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252" tIns="33861" rIns="66252" bIns="33861" rtlCol="0">
            <a:spAutoFit/>
          </a:bodyPr>
          <a:lstStyle/>
          <a:p>
            <a:pPr fontAlgn="b"/>
            <a:r>
              <a:rPr lang="it-IT" sz="1000" dirty="0"/>
              <a:t>*</a:t>
            </a:r>
            <a:r>
              <a:rPr lang="it-IT" sz="1000" dirty="0" err="1"/>
              <a:t>sfaccet</a:t>
            </a:r>
            <a:r>
              <a:rPr lang="it-IT" sz="1000" dirty="0"/>
              <a:t>./</a:t>
            </a:r>
            <a:r>
              <a:rPr lang="it-IT" sz="1000" dirty="0" err="1"/>
              <a:t>antipat</a:t>
            </a:r>
            <a:r>
              <a:rPr lang="it-IT" sz="1000" dirty="0"/>
              <a:t>.</a:t>
            </a:r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32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2" y="-20537"/>
            <a:ext cx="8207375" cy="361896"/>
          </a:xfrm>
          <a:prstGeom prst="rect">
            <a:avLst/>
          </a:prstGeom>
          <a:ln>
            <a:noFill/>
          </a:ln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 del servizio - 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Personale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0037" y="627534"/>
            <a:ext cx="82039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Una delle cause di soppressione dei treni è la mancanza di personale: attualmente esiste un gap tra pianta organica teorica e personale realmente disponibile per il servizio;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Le ragioni sono diverse: blocco turnover nel 2014-15, incremento tassi di assenteismo e inidoneità temporanee (capitreno), riduzione degli straordinari (ANSF);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In corso assunzioni / formazione: il delta tra ingressi/uscite ci porterà a fine 2019 a ridurre il gap tra il 4 e il 5% (fisiologico).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8976978"/>
              </p:ext>
            </p:extLst>
          </p:nvPr>
        </p:nvGraphicFramePr>
        <p:xfrm>
          <a:off x="614053" y="2253867"/>
          <a:ext cx="4601064" cy="1974067"/>
        </p:xfrm>
        <a:graphic>
          <a:graphicData uri="http://schemas.openxmlformats.org/drawingml/2006/table">
            <a:tbl>
              <a:tblPr/>
              <a:tblGrid>
                <a:gridCol w="766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CONDOTTA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Fabbisogno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Organico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Organico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Effettivi ai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treni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Effettivi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1.232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1.157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-75 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1.151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-81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SCORTA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Fabbisogno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Organico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Organico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Effettivi ai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treni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3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Delta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Effettivi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1.155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1.112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-43 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1.046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-109 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75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Pianta organica</a:t>
                      </a:r>
                      <a:r>
                        <a:rPr lang="it-IT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teorica vs. Personale realmente disponibile per il servizio - Ottobre 2018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5204170"/>
              </p:ext>
            </p:extLst>
          </p:nvPr>
        </p:nvGraphicFramePr>
        <p:xfrm>
          <a:off x="5724127" y="2253868"/>
          <a:ext cx="2588433" cy="1940496"/>
        </p:xfrm>
        <a:graphic>
          <a:graphicData uri="http://schemas.openxmlformats.org/drawingml/2006/table">
            <a:tbl>
              <a:tblPr/>
              <a:tblGrid>
                <a:gridCol w="862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2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0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CONDOTTA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Straordinari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021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8,00%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021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9,60%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0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SCORTA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Straordinari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021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7,00%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021">
                <a:tc v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9,10%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20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Straordinari</a:t>
                      </a:r>
                      <a:r>
                        <a:rPr lang="it-IT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personale di bordo 2018 vs. 2017</a:t>
                      </a:r>
                      <a:endParaRPr lang="it-IT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Ovale 5"/>
          <p:cNvSpPr/>
          <p:nvPr/>
        </p:nvSpPr>
        <p:spPr>
          <a:xfrm>
            <a:off x="3131840" y="2632224"/>
            <a:ext cx="360000" cy="341723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644008" y="2632224"/>
            <a:ext cx="360000" cy="341723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131840" y="3556361"/>
            <a:ext cx="360000" cy="281682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644008" y="3556361"/>
            <a:ext cx="360000" cy="281682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ttore 7 17"/>
          <p:cNvCxnSpPr>
            <a:stCxn id="12" idx="0"/>
            <a:endCxn id="13" idx="0"/>
          </p:cNvCxnSpPr>
          <p:nvPr/>
        </p:nvCxnSpPr>
        <p:spPr>
          <a:xfrm rot="5400000" flipH="1" flipV="1">
            <a:off x="4067924" y="2800277"/>
            <a:ext cx="12700" cy="1512168"/>
          </a:xfrm>
          <a:prstGeom prst="curvedConnector3">
            <a:avLst>
              <a:gd name="adj1" fmla="val 958441"/>
            </a:avLst>
          </a:prstGeom>
          <a:ln w="12700">
            <a:solidFill>
              <a:srgbClr val="0066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8460432" y="2541899"/>
            <a:ext cx="0" cy="360000"/>
          </a:xfrm>
          <a:prstGeom prst="straightConnector1">
            <a:avLst/>
          </a:prstGeom>
          <a:ln w="12700">
            <a:solidFill>
              <a:srgbClr val="00663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8460432" y="3478043"/>
            <a:ext cx="0" cy="360000"/>
          </a:xfrm>
          <a:prstGeom prst="straightConnector1">
            <a:avLst/>
          </a:prstGeom>
          <a:ln w="12700">
            <a:solidFill>
              <a:srgbClr val="00663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7 31"/>
          <p:cNvCxnSpPr>
            <a:stCxn id="6" idx="0"/>
            <a:endCxn id="11" idx="0"/>
          </p:cNvCxnSpPr>
          <p:nvPr/>
        </p:nvCxnSpPr>
        <p:spPr>
          <a:xfrm rot="5400000" flipH="1" flipV="1">
            <a:off x="4067924" y="1876140"/>
            <a:ext cx="12700" cy="1512168"/>
          </a:xfrm>
          <a:prstGeom prst="curvedConnector3">
            <a:avLst>
              <a:gd name="adj1" fmla="val 1051953"/>
            </a:avLst>
          </a:prstGeom>
          <a:ln w="12700">
            <a:solidFill>
              <a:srgbClr val="0066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56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683" y="-20537"/>
            <a:ext cx="962061" cy="361896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Interventi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411510"/>
            <a:ext cx="74888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prstClr val="black"/>
                </a:solidFill>
              </a:rPr>
              <a:t>Occorre distinguere tra interventi di breve (emergenza) ed azioni di medio-lungo periodo.</a:t>
            </a: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</a:t>
            </a:r>
          </a:p>
          <a:p>
            <a:pPr algn="just"/>
            <a:r>
              <a:rPr lang="it-IT" sz="1200" b="1" dirty="0" smtClean="0">
                <a:solidFill>
                  <a:prstClr val="black"/>
                </a:solidFill>
              </a:rPr>
              <a:t>     Breve periodo</a:t>
            </a:r>
          </a:p>
          <a:p>
            <a:pPr algn="just"/>
            <a:endParaRPr lang="it-IT" sz="12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prstClr val="black"/>
                </a:solidFill>
              </a:rPr>
              <a:t>Nei prossimi 24 mesi le condizioni strutturali del sistema non si modificheranno (infrastruttura/flotta);</a:t>
            </a:r>
          </a:p>
          <a:p>
            <a:pPr algn="just"/>
            <a:endParaRPr lang="it-IT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d</a:t>
            </a:r>
            <a:r>
              <a:rPr lang="it-IT" sz="1200" dirty="0" smtClean="0">
                <a:solidFill>
                  <a:prstClr val="black"/>
                </a:solidFill>
              </a:rPr>
              <a:t>’altra parte è necessario intervenire per recuperare almeno parzialmente regolarità ed affidabilità del servizio: riduzione delle soppressioni e recupero di puntualità;</a:t>
            </a:r>
          </a:p>
          <a:p>
            <a:pPr algn="just"/>
            <a:endParaRPr lang="it-IT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l</a:t>
            </a:r>
            <a:r>
              <a:rPr lang="it-IT" sz="1200" dirty="0" smtClean="0">
                <a:solidFill>
                  <a:prstClr val="black"/>
                </a:solidFill>
              </a:rPr>
              <a:t>e azioni di seguito elencate sono pertanto finalizzate ad intervenire sulle cause principali del disservizio di responsabilità di </a:t>
            </a:r>
            <a:r>
              <a:rPr lang="it-IT" sz="1200" dirty="0" err="1" smtClean="0">
                <a:solidFill>
                  <a:prstClr val="black"/>
                </a:solidFill>
              </a:rPr>
              <a:t>Trenord</a:t>
            </a:r>
            <a:r>
              <a:rPr lang="it-IT" sz="1200" dirty="0" smtClean="0">
                <a:solidFill>
                  <a:prstClr val="black"/>
                </a:solidFill>
              </a:rPr>
              <a:t> (flotte/equipaggi):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prstClr val="black"/>
              </a:solidFill>
            </a:endParaRPr>
          </a:p>
          <a:p>
            <a:pPr algn="just"/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smtClean="0">
                <a:solidFill>
                  <a:prstClr val="black"/>
                </a:solidFill>
              </a:rPr>
              <a:t>    - rimodulazione del servizio;</a:t>
            </a: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recupero disponibilità dei materiali rotabili;</a:t>
            </a: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riorganizzazione della struttura operativa;</a:t>
            </a:r>
          </a:p>
          <a:p>
            <a:pPr algn="just"/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smtClean="0">
                <a:solidFill>
                  <a:prstClr val="black"/>
                </a:solidFill>
              </a:rPr>
              <a:t>    - fornitura di rotabili da parte di Trenitalia;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l</a:t>
            </a:r>
            <a:r>
              <a:rPr lang="it-IT" sz="1200" dirty="0" smtClean="0">
                <a:solidFill>
                  <a:prstClr val="black"/>
                </a:solidFill>
              </a:rPr>
              <a:t>a rimodulazione del servizio ha l’obiettivo di ridurre il numero di rotabili vetusti in circolazione (Ale582 – </a:t>
            </a:r>
            <a:r>
              <a:rPr lang="it-IT" sz="1200" dirty="0" err="1" smtClean="0">
                <a:solidFill>
                  <a:prstClr val="black"/>
                </a:solidFill>
              </a:rPr>
              <a:t>Aln</a:t>
            </a:r>
            <a:r>
              <a:rPr lang="it-IT" sz="1200" dirty="0" smtClean="0">
                <a:solidFill>
                  <a:prstClr val="black"/>
                </a:solidFill>
              </a:rPr>
              <a:t> 668) e di diminuire la necessità di equipaggi;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err="1" smtClean="0">
                <a:solidFill>
                  <a:prstClr val="black"/>
                </a:solidFill>
              </a:rPr>
              <a:t>Trenord</a:t>
            </a:r>
            <a:r>
              <a:rPr lang="it-IT" sz="1200" dirty="0" smtClean="0">
                <a:solidFill>
                  <a:prstClr val="black"/>
                </a:solidFill>
              </a:rPr>
              <a:t> ha condiviso con Regione Lombardia i principi guida dell’intervento: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prstClr val="black"/>
              </a:solidFill>
            </a:endParaRP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garantire le direttrici principali da/per Milano;</a:t>
            </a: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migliorare l’affidabilità complessiva del servizio garantendo in ogni caso un servizio TPL;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683" y="-20537"/>
            <a:ext cx="962061" cy="361896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Interventi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 bwMode="auto">
          <a:xfrm>
            <a:off x="683568" y="627534"/>
            <a:ext cx="7200800" cy="173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252" tIns="33861" rIns="66252" bIns="33861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prstClr val="black"/>
                </a:solidFill>
              </a:rPr>
              <a:t>il </a:t>
            </a:r>
            <a:r>
              <a:rPr lang="it-IT" sz="1200" dirty="0">
                <a:solidFill>
                  <a:prstClr val="black"/>
                </a:solidFill>
              </a:rPr>
              <a:t>recupero di disponibilità del materiale rotabile e i treni aggiuntivi di Trenitalia garantiranno nel periodo invernale oltre 20 convogli in </a:t>
            </a:r>
            <a:r>
              <a:rPr lang="it-IT" sz="1200" dirty="0" smtClean="0">
                <a:solidFill>
                  <a:prstClr val="black"/>
                </a:solidFill>
              </a:rPr>
              <a:t>più.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/>
                </a:solidFill>
              </a:rPr>
              <a:t>Rotabili </a:t>
            </a:r>
            <a:r>
              <a:rPr lang="it-IT" sz="1200" dirty="0" smtClean="0">
                <a:solidFill>
                  <a:prstClr val="black"/>
                </a:solidFill>
              </a:rPr>
              <a:t>Trenitalia</a:t>
            </a:r>
          </a:p>
          <a:p>
            <a:pPr algn="just"/>
            <a:endParaRPr lang="it-IT" sz="1200" dirty="0">
              <a:solidFill>
                <a:prstClr val="black"/>
              </a:solidFill>
            </a:endParaRP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la </a:t>
            </a:r>
            <a:r>
              <a:rPr lang="it-IT" sz="1200" dirty="0">
                <a:solidFill>
                  <a:prstClr val="black"/>
                </a:solidFill>
              </a:rPr>
              <a:t>tabella sintetizza il piano originario di </a:t>
            </a:r>
            <a:r>
              <a:rPr lang="it-IT" sz="1200" dirty="0" smtClean="0">
                <a:solidFill>
                  <a:prstClr val="black"/>
                </a:solidFill>
              </a:rPr>
              <a:t>consegne </a:t>
            </a:r>
            <a:r>
              <a:rPr lang="it-IT" sz="1200" dirty="0">
                <a:solidFill>
                  <a:prstClr val="black"/>
                </a:solidFill>
              </a:rPr>
              <a:t>e la situazione ad oggi</a:t>
            </a:r>
            <a:r>
              <a:rPr lang="it-IT" sz="1200" dirty="0" smtClean="0">
                <a:solidFill>
                  <a:prstClr val="black"/>
                </a:solidFill>
              </a:rPr>
              <a:t>;</a:t>
            </a:r>
          </a:p>
          <a:p>
            <a:pPr algn="just"/>
            <a:endParaRPr lang="it-IT" sz="1200" dirty="0">
              <a:solidFill>
                <a:prstClr val="black"/>
              </a:solidFill>
            </a:endParaRPr>
          </a:p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     - non </a:t>
            </a:r>
            <a:r>
              <a:rPr lang="it-IT" sz="1200" dirty="0">
                <a:solidFill>
                  <a:prstClr val="black"/>
                </a:solidFill>
              </a:rPr>
              <a:t>sono al momento disponibili informazioni in merito ai rotabili per il 2019 (previsto incontro con </a:t>
            </a:r>
            <a:r>
              <a:rPr lang="it-IT" sz="1200" dirty="0" smtClean="0">
                <a:solidFill>
                  <a:prstClr val="black"/>
                </a:solidFill>
              </a:rPr>
              <a:t>   </a:t>
            </a:r>
          </a:p>
          <a:p>
            <a:pPr algn="just"/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smtClean="0">
                <a:solidFill>
                  <a:prstClr val="black"/>
                </a:solidFill>
              </a:rPr>
              <a:t>      AD </a:t>
            </a:r>
            <a:r>
              <a:rPr lang="it-IT" sz="1200" dirty="0">
                <a:solidFill>
                  <a:prstClr val="black"/>
                </a:solidFill>
              </a:rPr>
              <a:t>Trenitalia entro fine </a:t>
            </a:r>
            <a:r>
              <a:rPr lang="it-IT" sz="1200" dirty="0" smtClean="0">
                <a:solidFill>
                  <a:prstClr val="black"/>
                </a:solidFill>
              </a:rPr>
              <a:t>di </a:t>
            </a:r>
            <a:r>
              <a:rPr lang="it-IT" sz="1200" dirty="0">
                <a:solidFill>
                  <a:prstClr val="black"/>
                </a:solidFill>
              </a:rPr>
              <a:t>novembre).</a:t>
            </a:r>
          </a:p>
        </p:txBody>
      </p:sp>
    </p:spTree>
    <p:extLst>
      <p:ext uri="{BB962C8B-B14F-4D97-AF65-F5344CB8AC3E}">
        <p14:creationId xmlns="" xmlns:p14="http://schemas.microsoft.com/office/powerpoint/2010/main" val="40586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683" y="-20537"/>
            <a:ext cx="4847227" cy="401842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Fornitura rotabili da parte di Trenitalia (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06/11/2018)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2773695"/>
              </p:ext>
            </p:extLst>
          </p:nvPr>
        </p:nvGraphicFramePr>
        <p:xfrm>
          <a:off x="520118" y="699542"/>
          <a:ext cx="8103764" cy="40324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1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0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6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0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N.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Materiale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 prevista di consegna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Data effettiva</a:t>
                      </a:r>
                      <a:r>
                        <a:rPr lang="it-IT" sz="105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 consegna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Stato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MD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5-ott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5-ott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servizio dal 4-nov su bacino</a:t>
                      </a:r>
                      <a:r>
                        <a:rPr lang="it-IT" sz="105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Valtellina (Milano-Lecco-Sondrio-Tirano)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1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2, 3, 4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n.3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gruppi di Ale 582 3 pezzi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15-ott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24-ott</a:t>
                      </a: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0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1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790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30-ott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0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1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Ritardo</a:t>
                      </a:r>
                      <a:r>
                        <a:rPr lang="it-IT" sz="105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TBC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5, 6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n.2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gruppi di Ale 582 3 pezzi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25-ott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Ritardo</a:t>
                      </a:r>
                      <a:r>
                        <a:rPr lang="it-IT" sz="105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TBC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</a:t>
                      </a:r>
                      <a:r>
                        <a:rPr lang="it-IT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 serie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28-ott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30-ott</a:t>
                      </a:r>
                      <a:endParaRPr lang="it-IT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attesa</a:t>
                      </a:r>
                      <a:r>
                        <a:rPr lang="it-IT" sz="105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iscrizione al RIN.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Stima ingresso in servizio 24-nov.</a:t>
                      </a:r>
                      <a:endParaRPr lang="it-IT" sz="105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MD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15-nov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2-nov</a:t>
                      </a:r>
                      <a:endParaRPr lang="it-IT" sz="105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attesa</a:t>
                      </a:r>
                      <a:r>
                        <a:rPr lang="it-IT" sz="105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iscrizione al RIN.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Stima ingresso in servizio fine novembre.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</a:t>
                      </a:r>
                      <a:r>
                        <a:rPr lang="it-IT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 serie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26-nov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Anticipo</a:t>
                      </a:r>
                      <a:r>
                        <a:rPr lang="it-IT" sz="105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TBC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</a:t>
                      </a:r>
                      <a:r>
                        <a:rPr lang="it-IT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 serie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10-dic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Anticipo TBC</a:t>
                      </a:r>
                      <a:endParaRPr lang="it-IT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</a:t>
                      </a:r>
                      <a:r>
                        <a:rPr lang="it-IT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 serie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14-dic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TAF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16-dic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TAF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18-dic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n.1 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composizione E464 + </a:t>
                      </a:r>
                      <a:r>
                        <a:rPr lang="it-IT" sz="10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Vivalto</a:t>
                      </a: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 serie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28-dic</a:t>
                      </a: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21" marR="43121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22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683" y="-20537"/>
            <a:ext cx="962061" cy="361896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Interventi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0683" y="699542"/>
            <a:ext cx="7239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prstClr val="black"/>
                </a:solidFill>
              </a:rPr>
              <a:t>     </a:t>
            </a:r>
            <a:r>
              <a:rPr lang="it-IT" sz="1200" b="1" dirty="0" smtClean="0">
                <a:solidFill>
                  <a:prstClr val="black"/>
                </a:solidFill>
              </a:rPr>
              <a:t>Medio lungo periodo</a:t>
            </a:r>
          </a:p>
          <a:p>
            <a:endParaRPr lang="it-IT" sz="1200" b="1" dirty="0" smtClean="0">
              <a:solidFill>
                <a:prstClr val="black"/>
              </a:solidFill>
            </a:endParaRPr>
          </a:p>
          <a:p>
            <a:endParaRPr lang="it-IT" sz="1200" u="sng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prstClr val="black"/>
                </a:solidFill>
              </a:rPr>
              <a:t>Come detto l’intervento di cui sopra ha  carattere emergenziale e non modifica le condizioni strutturali della offerta;</a:t>
            </a:r>
          </a:p>
          <a:p>
            <a:endParaRPr lang="it-IT" sz="1200" dirty="0" smtClean="0">
              <a:solidFill>
                <a:prstClr val="black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prstClr val="black"/>
                </a:solidFill>
              </a:rPr>
              <a:t>In una prospettiva di medio periodo è invece necessario prevedere interventi più strutturali (a partire dagli investimenti sulla flotta). 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6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7" t="7620" r="23571" b="3915"/>
          <a:stretch/>
        </p:blipFill>
        <p:spPr bwMode="auto">
          <a:xfrm>
            <a:off x="1475656" y="483518"/>
            <a:ext cx="6048672" cy="45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04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55526"/>
            <a:ext cx="6408712" cy="43924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 bwMode="auto">
          <a:xfrm>
            <a:off x="7884368" y="4659982"/>
            <a:ext cx="360040" cy="2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252" tIns="33861" rIns="66252" bIns="33861" rtlCol="0">
            <a:spAutoFit/>
          </a:bodyPr>
          <a:lstStyle/>
          <a:p>
            <a:fld id="{D24DB1E8-E395-42FB-B7E8-BD68059307FF}" type="slidenum">
              <a:rPr lang="it-IT" sz="1000" smtClean="0">
                <a:solidFill>
                  <a:srgbClr val="4E7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it-IT" sz="1000" dirty="0" smtClean="0">
              <a:solidFill>
                <a:srgbClr val="4E77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93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4287186"/>
              </p:ext>
            </p:extLst>
          </p:nvPr>
        </p:nvGraphicFramePr>
        <p:xfrm>
          <a:off x="971600" y="2298628"/>
          <a:ext cx="7200800" cy="14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ctr" defTabSz="779044" rtl="0" eaLnBrk="1" fontAlgn="b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Regione</a:t>
                      </a:r>
                      <a:endParaRPr lang="it-IT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 rete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Treni/giorno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Clienti/giorno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Veneto 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1.188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174.663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Lazio 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1.211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324.000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Piemonte *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1.211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153.900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Lombardia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1.997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2.400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757.000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1600" y="3894316"/>
            <a:ext cx="720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50" b="0" i="1" dirty="0" smtClean="0">
                <a:latin typeface="Arial" pitchFamily="34" charset="0"/>
                <a:ea typeface="FF Quadraat Pro" charset="0"/>
                <a:cs typeface="Arial" pitchFamily="34" charset="0"/>
              </a:rPr>
              <a:t>* Fonte: Dati Trenitalia 2017.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9572" y="627534"/>
            <a:ext cx="770485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6633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NESSUN PARAGONE CON IL RESTO D’ITALIA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6633"/>
              </a:buClr>
            </a:pPr>
            <a:endParaRPr lang="it-IT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6633"/>
              </a:buClr>
            </a:pPr>
            <a:r>
              <a:rPr lang="it-IT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servizio ferroviario in Lombardia – per numero di passeggeri e km di rete percorsi – </a:t>
            </a:r>
            <a:r>
              <a:rPr lang="it-IT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ha paragoni in Italia</a:t>
            </a:r>
            <a:r>
              <a:rPr lang="it-IT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6633"/>
              </a:buClr>
            </a:pP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19572" y="627534"/>
            <a:ext cx="7704856" cy="4029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68312" y="-20537"/>
            <a:ext cx="8207375" cy="401842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Clienti - Lombardia vs. Italia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1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9572" y="627534"/>
            <a:ext cx="7704856" cy="269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Degli oltre 750mila viaggiatori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al giorno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50%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sposta nelle ore di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punta.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Negli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ultimi 5 anni,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viaggiatori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sono cresciuti di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oltre 100mila al giorno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(+15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%).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60% di questi s’è aggiunto ai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viaggiatori nelle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fasce di punta del mattino (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6:30-9:00) 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della sera (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17:00-19:30).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movimento nelle stazioni lombarde è superiore a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1,5M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viaggiatori/giorno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saliti+scesi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).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68312" y="-20537"/>
            <a:ext cx="8207375" cy="36189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Clienti - Andamento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4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458412" y="2651857"/>
            <a:ext cx="8368088" cy="1250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8313" y="1141415"/>
            <a:ext cx="8352159" cy="1243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8312" y="627534"/>
            <a:ext cx="8407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Dalla seconda metà del 2017 la qualità e la regolarità del servizio Trenord sono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sensibilmente peggiorate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47" y="1141415"/>
            <a:ext cx="5472953" cy="12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xmlns="" id="{5E61CADE-4920-4C05-A992-141C6CB4CE33}"/>
              </a:ext>
            </a:extLst>
          </p:cNvPr>
          <p:cNvSpPr/>
          <p:nvPr/>
        </p:nvSpPr>
        <p:spPr>
          <a:xfrm>
            <a:off x="8316416" y="1159854"/>
            <a:ext cx="504055" cy="1206548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F563C19-7751-4086-BC56-4A91129CAD23}"/>
              </a:ext>
            </a:extLst>
          </p:cNvPr>
          <p:cNvSpPr/>
          <p:nvPr/>
        </p:nvSpPr>
        <p:spPr>
          <a:xfrm>
            <a:off x="468312" y="1501518"/>
            <a:ext cx="2951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La </a:t>
            </a:r>
            <a:r>
              <a:rPr lang="it-IT" sz="1400" b="1" dirty="0">
                <a:latin typeface="Arial" pitchFamily="34" charset="0"/>
                <a:cs typeface="Arial" pitchFamily="34" charset="0"/>
              </a:rPr>
              <a:t>puntualità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media giornaliera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ai 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5’ è al di sotto dell’80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%.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1EC2C74-7450-4431-9558-2032D9F24FEF}"/>
              </a:ext>
            </a:extLst>
          </p:cNvPr>
          <p:cNvSpPr/>
          <p:nvPr/>
        </p:nvSpPr>
        <p:spPr>
          <a:xfrm>
            <a:off x="468311" y="3032728"/>
            <a:ext cx="295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Arial" pitchFamily="34" charset="0"/>
                <a:cs typeface="Arial" pitchFamily="34" charset="0"/>
              </a:rPr>
              <a:t>Il numero dei </a:t>
            </a:r>
            <a:r>
              <a:rPr lang="it-IT" sz="1400" b="1" dirty="0">
                <a:latin typeface="Arial" pitchFamily="34" charset="0"/>
                <a:cs typeface="Arial" pitchFamily="34" charset="0"/>
              </a:rPr>
              <a:t>treni soppressi 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oscilla mediamente intorno al 5%.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8312" y="4203834"/>
            <a:ext cx="820737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Le cause sono differenti e investono le diverse componenti del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servizio: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1. Infrastruttura	2. Flotta treni	                  3. Personale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92" y="2651857"/>
            <a:ext cx="547260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5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47" y="3361988"/>
            <a:ext cx="547295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xmlns="" id="{5864D449-C029-4DD5-8D52-13993FF01DAC}"/>
              </a:ext>
            </a:extLst>
          </p:cNvPr>
          <p:cNvSpPr/>
          <p:nvPr/>
        </p:nvSpPr>
        <p:spPr>
          <a:xfrm>
            <a:off x="8443862" y="2651856"/>
            <a:ext cx="432048" cy="1250131"/>
          </a:xfrm>
          <a:prstGeom prst="ellipse">
            <a:avLst/>
          </a:prstGeom>
          <a:noFill/>
          <a:ln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8312" y="-20537"/>
            <a:ext cx="8207375" cy="401842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 del servizio - KPI operativi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0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2" y="-20537"/>
            <a:ext cx="8207375" cy="36189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 del 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servizio - Infrastruttura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8313" y="888851"/>
            <a:ext cx="82073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Il programma attuale dei servizi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occupa i nodi principali dell’infrastruttura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(Milano Centrale / Milano Cadorna) al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limite della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capacità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, per cui il sistema non ha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alcuna resilienza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Ci sono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vincoli permanenti e temporanei alla capacità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: tratti a binario unico, incroci, ingresso nei nodi,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situazioni che 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creano colli di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bottiglia numerosi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lavori di potenziamento infrastrutturale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che determinano condizionamenti sulla circolazione e quindi ritardi.</a:t>
            </a: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sz="1200" dirty="0">
                <a:latin typeface="Arial" pitchFamily="34" charset="0"/>
                <a:cs typeface="Arial" pitchFamily="34" charset="0"/>
              </a:rPr>
              <a:t>Le sempre più stringenti prescrizioni dell’Agenzia Nazionale per la Sicurezza Ferroviaria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finalizzate alla sicurezza hanno avuto un effetto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iniretto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di riduzione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della 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flessibilità di gestione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.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68313" y="2949475"/>
            <a:ext cx="1949589" cy="1704584"/>
            <a:chOff x="468313" y="2949475"/>
            <a:chExt cx="1949589" cy="1704584"/>
          </a:xfrm>
        </p:grpSpPr>
        <p:sp>
          <p:nvSpPr>
            <p:cNvPr id="10" name="Rettangolo arrotondato 9"/>
            <p:cNvSpPr/>
            <p:nvPr/>
          </p:nvSpPr>
          <p:spPr>
            <a:xfrm>
              <a:off x="468313" y="2949475"/>
              <a:ext cx="1949589" cy="393097"/>
            </a:xfrm>
            <a:prstGeom prst="rect">
              <a:avLst/>
            </a:prstGeom>
            <a:noFill/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Stazione di </a:t>
              </a:r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Chiasso: </a:t>
              </a:r>
              <a:r>
                <a:rPr lang="it-IT" sz="700" b="1" dirty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lavori di potenziamento </a:t>
              </a:r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infrastrutturale</a:t>
              </a:r>
              <a:endParaRPr lang="it-IT" sz="700" b="1" dirty="0">
                <a:solidFill>
                  <a:srgbClr val="006633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32636" y="3434500"/>
              <a:ext cx="1420944" cy="1219559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2666380" y="2949475"/>
            <a:ext cx="1949589" cy="1690335"/>
            <a:chOff x="2666380" y="2949475"/>
            <a:chExt cx="1949589" cy="1690335"/>
          </a:xfrm>
        </p:grpSpPr>
        <p:sp>
          <p:nvSpPr>
            <p:cNvPr id="8" name="Rettangolo arrotondato 7"/>
            <p:cNvSpPr/>
            <p:nvPr/>
          </p:nvSpPr>
          <p:spPr>
            <a:xfrm>
              <a:off x="2666380" y="2949475"/>
              <a:ext cx="1949589" cy="393097"/>
            </a:xfrm>
            <a:prstGeom prst="rect">
              <a:avLst/>
            </a:prstGeom>
            <a:noFill/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Interferenze AV/RV/Merci</a:t>
              </a:r>
            </a:p>
            <a:p>
              <a:pPr algn="ctr"/>
              <a:r>
                <a:rPr lang="it-IT" sz="700" i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(Nella foto la stazione di Rho Fiera)</a:t>
              </a:r>
              <a:endParaRPr lang="it-IT" sz="700" i="1" dirty="0">
                <a:solidFill>
                  <a:srgbClr val="006633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640" y="3448748"/>
              <a:ext cx="1769069" cy="1191062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4864447" y="2949475"/>
            <a:ext cx="1949589" cy="1690335"/>
            <a:chOff x="4864447" y="2949475"/>
            <a:chExt cx="1949589" cy="1690335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E22CDCD7-E89C-4DA9-BE3F-AD97023D8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" b="-3541"/>
            <a:stretch/>
          </p:blipFill>
          <p:spPr bwMode="auto">
            <a:xfrm>
              <a:off x="4864447" y="3448748"/>
              <a:ext cx="1949589" cy="1191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ttangolo arrotondato 9">
              <a:extLst>
                <a:ext uri="{FF2B5EF4-FFF2-40B4-BE49-F238E27FC236}">
                  <a16:creationId xmlns:a16="http://schemas.microsoft.com/office/drawing/2014/main" xmlns="" id="{076192E1-F3E0-437C-9723-9D059FB18516}"/>
                </a:ext>
              </a:extLst>
            </p:cNvPr>
            <p:cNvSpPr/>
            <p:nvPr/>
          </p:nvSpPr>
          <p:spPr>
            <a:xfrm>
              <a:off x="4864447" y="2949475"/>
              <a:ext cx="1949589" cy="393097"/>
            </a:xfrm>
            <a:prstGeom prst="rect">
              <a:avLst/>
            </a:prstGeom>
            <a:noFill/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Stazione di </a:t>
              </a:r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Brescia: lavori per la separazione dei flussi AV/REG</a:t>
              </a:r>
              <a:endParaRPr lang="it-IT" sz="700" b="1" dirty="0">
                <a:solidFill>
                  <a:srgbClr val="0066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7062514" y="2949475"/>
            <a:ext cx="1613173" cy="1632192"/>
            <a:chOff x="7062514" y="2949475"/>
            <a:chExt cx="1613173" cy="1632192"/>
          </a:xfrm>
        </p:grpSpPr>
        <p:sp>
          <p:nvSpPr>
            <p:cNvPr id="18" name="Rettangolo arrotondato 9">
              <a:extLst>
                <a:ext uri="{FF2B5EF4-FFF2-40B4-BE49-F238E27FC236}">
                  <a16:creationId xmlns:a16="http://schemas.microsoft.com/office/drawing/2014/main" xmlns="" id="{076192E1-F3E0-437C-9723-9D059FB18516}"/>
                </a:ext>
              </a:extLst>
            </p:cNvPr>
            <p:cNvSpPr/>
            <p:nvPr/>
          </p:nvSpPr>
          <p:spPr>
            <a:xfrm>
              <a:off x="7062514" y="2949475"/>
              <a:ext cx="1613173" cy="360000"/>
            </a:xfrm>
            <a:prstGeom prst="rect">
              <a:avLst/>
            </a:prstGeom>
            <a:noFill/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Saronno-Seregno </a:t>
              </a:r>
              <a:r>
                <a:rPr lang="it-IT" sz="700" i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(nella foto) </a:t>
              </a:r>
              <a:r>
                <a:rPr lang="it-IT" sz="700" b="1" dirty="0" smtClean="0">
                  <a:solidFill>
                    <a:srgbClr val="006633"/>
                  </a:solidFill>
                  <a:latin typeface="Arial" pitchFamily="34" charset="0"/>
                  <a:cs typeface="Arial" pitchFamily="34" charset="0"/>
                </a:rPr>
                <a:t>e Bergamo-Rovato: tratti a binario unico</a:t>
              </a:r>
              <a:endParaRPr lang="it-IT" sz="700" b="1" dirty="0">
                <a:solidFill>
                  <a:srgbClr val="006633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514" y="3506891"/>
              <a:ext cx="1613173" cy="1074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754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8312" y="-20537"/>
            <a:ext cx="8207375" cy="361896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256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Ponte San Michele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8311" y="627534"/>
            <a:ext cx="478877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/>
              <a:t>Servizio prima della chiusura del ponte: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 </a:t>
            </a:r>
            <a:r>
              <a:rPr lang="it-IT" sz="1200" dirty="0" smtClean="0"/>
              <a:t>            - 50 treni giorno (feriale) tra MI Porta Garibaldi e Bergamo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  via Carnate;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convogli 6 vetture doppio piano (900 posti sedere);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circa 23.000 viaggiatori / giorno.</a:t>
            </a:r>
            <a:endParaRPr lang="it-IT" sz="12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/>
              <a:t>La circolazione sulla Direttrice Milano-Monza-Carnate-Bergamo è interrotta </a:t>
            </a:r>
            <a:r>
              <a:rPr lang="it-IT" sz="1200" dirty="0"/>
              <a:t>dalle 22:00 </a:t>
            </a:r>
            <a:r>
              <a:rPr lang="it-IT" sz="1200" dirty="0" smtClean="0"/>
              <a:t>circa dello </a:t>
            </a:r>
            <a:r>
              <a:rPr lang="it-IT" sz="1200" dirty="0"/>
              <a:t>scorso 14 settembre </a:t>
            </a:r>
            <a:r>
              <a:rPr lang="it-IT" sz="1200" dirty="0" smtClean="0"/>
              <a:t>2018.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dirty="0" smtClean="0"/>
              <a:t>Servizio dopo chiusura ponte: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- 50 treni (feriale) tra Milano Porta Garibaldi e Paderno /                                             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  convogli 6 vetture doppio piano per 12000 viaggiatori;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- 33 treni (feriale) tra Calusco e Bergamo / 4 vetture doppio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 </a:t>
            </a:r>
            <a:r>
              <a:rPr lang="it-IT" sz="1200" dirty="0" smtClean="0"/>
              <a:t>              piano (600 posti) Ale 582 (280 posti) per 4000 viaggiatori;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- 3 bus dedicati (160 studenti) Paderno – Bergamo;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dal 17/9 1 treno aggiuntivo Bergamo/Milano Greco Pirelli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 </a:t>
            </a:r>
            <a:r>
              <a:rPr lang="it-IT" sz="1200" dirty="0" smtClean="0"/>
              <a:t>              (7:10);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/>
              <a:t>             - 2 bus Paderno – Calusco / traffico locale / 1300 viaggiatori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/>
              <a:t> </a:t>
            </a:r>
            <a:r>
              <a:rPr lang="it-IT" sz="1200" dirty="0" smtClean="0"/>
              <a:t>              transitano dal Ponte Brivio (45’).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200" b="1" dirty="0" smtClean="0"/>
              <a:t>Vincoli </a:t>
            </a:r>
            <a:r>
              <a:rPr lang="it-IT" sz="1200" b="1" dirty="0"/>
              <a:t>di </a:t>
            </a:r>
            <a:r>
              <a:rPr lang="it-IT" sz="1200" b="1" dirty="0" smtClean="0"/>
              <a:t>sistema: slot </a:t>
            </a:r>
            <a:r>
              <a:rPr lang="it-IT" sz="1200" b="1" dirty="0"/>
              <a:t>per ulteriori treni da inserire nella tratta </a:t>
            </a:r>
            <a:r>
              <a:rPr lang="it-IT" sz="1200" b="1" dirty="0" smtClean="0"/>
              <a:t>Bergamo-Pioltello-Milano, congestione del nodo di Milano.</a:t>
            </a:r>
            <a:endParaRPr lang="it-IT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72" y="1613274"/>
            <a:ext cx="3328135" cy="209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7460461" y="1892602"/>
            <a:ext cx="98712" cy="879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7452320" y="1892603"/>
            <a:ext cx="89361" cy="879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5580112" y="3363838"/>
            <a:ext cx="468029" cy="153617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8355161" y="1779662"/>
            <a:ext cx="393303" cy="153617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96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31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2.71000000000000000000E+000&quot;&gt;&lt;m_msothmcolidx val=&quot;0&quot;/&gt;&lt;m_rgb r=&quot;00&quot; g=&quot;68&quot; b=&quot;34&quot;/&gt;&lt;m_nBrightness val=&quot;0&quot;/&gt;&lt;/elem&gt;&lt;/m_vecMRU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66252" tIns="33861" rIns="66252" bIns="33861" rtlCol="0">
        <a:spAutoFit/>
      </a:bodyPr>
      <a:lstStyle>
        <a:defPPr>
          <a:defRPr sz="1000" dirty="0" smtClean="0">
            <a:solidFill>
              <a:srgbClr val="4E77A8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CampagnaAbbOnline_2013</Template>
  <TotalTime>26288</TotalTime>
  <Words>2461</Words>
  <Application>Microsoft Office PowerPoint</Application>
  <PresentationFormat>Presentazione su schermo (16:9)</PresentationFormat>
  <Paragraphs>637</Paragraphs>
  <Slides>26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7_Tema di Office</vt:lpstr>
      <vt:lpstr>Diapositiva think-cell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L’offerta Trenord in Provincia di Bergamo</vt:lpstr>
      <vt:lpstr>Diapositiva 11</vt:lpstr>
      <vt:lpstr>Diapositiva 12</vt:lpstr>
      <vt:lpstr>Diapositiva 13</vt:lpstr>
      <vt:lpstr>Diapositiva 14</vt:lpstr>
      <vt:lpstr>Composizioni Media Distanza + Locomotiva E 464</vt:lpstr>
      <vt:lpstr>Diapositiva 16</vt:lpstr>
      <vt:lpstr>Diapositiva 17</vt:lpstr>
      <vt:lpstr>Diapositiva 18</vt:lpstr>
      <vt:lpstr>Diapositiva 19</vt:lpstr>
      <vt:lpstr>Cause soppressioni settembre</vt:lpstr>
      <vt:lpstr>Cause soppressioni ottobre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Abbonamenti online</dc:title>
  <dc:creator>D'adda Valentina</dc:creator>
  <cp:lastModifiedBy>User</cp:lastModifiedBy>
  <cp:revision>2295</cp:revision>
  <cp:lastPrinted>2018-11-07T16:10:25Z</cp:lastPrinted>
  <dcterms:created xsi:type="dcterms:W3CDTF">2013-09-13T06:33:03Z</dcterms:created>
  <dcterms:modified xsi:type="dcterms:W3CDTF">2018-11-09T11:15:04Z</dcterms:modified>
</cp:coreProperties>
</file>