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5">
  <p:sldMasterIdLst>
    <p:sldMasterId id="2147483648" r:id="rId1"/>
    <p:sldMasterId id="2147483652" r:id="rId2"/>
  </p:sldMasterIdLst>
  <p:notesMasterIdLst>
    <p:notesMasterId r:id="rId20"/>
  </p:notesMasterIdLst>
  <p:handoutMasterIdLst>
    <p:handoutMasterId r:id="rId21"/>
  </p:handoutMasterIdLst>
  <p:sldIdLst>
    <p:sldId id="612" r:id="rId3"/>
    <p:sldId id="664" r:id="rId4"/>
    <p:sldId id="719" r:id="rId5"/>
    <p:sldId id="720" r:id="rId6"/>
    <p:sldId id="721" r:id="rId7"/>
    <p:sldId id="261" r:id="rId8"/>
    <p:sldId id="665" r:id="rId9"/>
    <p:sldId id="722" r:id="rId10"/>
    <p:sldId id="723" r:id="rId11"/>
    <p:sldId id="724" r:id="rId12"/>
    <p:sldId id="725" r:id="rId13"/>
    <p:sldId id="726" r:id="rId14"/>
    <p:sldId id="727" r:id="rId15"/>
    <p:sldId id="729" r:id="rId16"/>
    <p:sldId id="730" r:id="rId17"/>
    <p:sldId id="669" r:id="rId18"/>
    <p:sldId id="717" r:id="rId19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9200"/>
    <a:srgbClr val="B08600"/>
    <a:srgbClr val="F27900"/>
    <a:srgbClr val="FF9933"/>
    <a:srgbClr val="FF66FF"/>
    <a:srgbClr val="FFCC99"/>
    <a:srgbClr val="33CCFF"/>
    <a:srgbClr val="33CC33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398" autoAdjust="0"/>
    <p:restoredTop sz="88249" autoAdjust="0"/>
  </p:normalViewPr>
  <p:slideViewPr>
    <p:cSldViewPr snapToGrid="0" snapToObjects="1">
      <p:cViewPr varScale="1">
        <p:scale>
          <a:sx n="59" d="100"/>
          <a:sy n="59" d="100"/>
        </p:scale>
        <p:origin x="7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6573B-891A-034A-90F2-75FB118B58AE}" type="datetimeFigureOut">
              <a:rPr lang="it-IT" smtClean="0"/>
              <a:pPr/>
              <a:t>20/01/2021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01B0-0C72-4A4A-82FF-C6C658C2AE2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4363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F988C-D5B9-472F-AE57-82C0AF806933}" type="datetimeFigureOut">
              <a:rPr lang="it-IT" smtClean="0"/>
              <a:pPr/>
              <a:t>20/01/2021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9C46C-8E22-4D6F-B52D-01E45E98DF8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555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41EBD8-0B1C-4BCE-8596-C044ADE5771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5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0" y="302381"/>
            <a:ext cx="9144000" cy="4293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/>
            </a:lvl1pPr>
          </a:lstStyle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98701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662064"/>
            <a:ext cx="7772400" cy="753080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74762"/>
            <a:ext cx="7772400" cy="37640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20994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0" y="408738"/>
            <a:ext cx="9144000" cy="4042311"/>
          </a:xfrm>
        </p:spPr>
        <p:txBody>
          <a:bodyPr/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74522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intern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" y="1"/>
            <a:ext cx="9143193" cy="6857799"/>
          </a:xfrm>
          <a:prstGeom prst="rect">
            <a:avLst/>
          </a:prstGeom>
        </p:spPr>
      </p:pic>
      <p:sp>
        <p:nvSpPr>
          <p:cNvPr id="9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438963"/>
            <a:ext cx="7772400" cy="880669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056633"/>
                </a:solidFill>
              </a:defRPr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10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68506"/>
            <a:ext cx="7772400" cy="44143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Testo</a:t>
            </a:r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-87586" y="19852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71904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96295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7239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" y="0"/>
            <a:ext cx="9143355" cy="685792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408737"/>
            <a:ext cx="8229600" cy="5542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292584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56633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COMMISSIONE VIII</a:t>
            </a:r>
            <a:br>
              <a:rPr lang="it-IT" dirty="0"/>
            </a:br>
            <a:br>
              <a:rPr lang="it-IT" dirty="0"/>
            </a:br>
            <a:r>
              <a:rPr lang="it-IT" dirty="0"/>
              <a:t>21 gennaio 2021</a:t>
            </a:r>
            <a:br>
              <a:rPr lang="it-IT" dirty="0"/>
            </a:br>
            <a:r>
              <a:rPr lang="it-IT" dirty="0"/>
              <a:t>Avanzamento </a:t>
            </a:r>
            <a:r>
              <a:rPr lang="it-IT" dirty="0" err="1"/>
              <a:t>Psr</a:t>
            </a:r>
            <a:r>
              <a:rPr lang="it-IT" dirty="0"/>
              <a:t> 2014 2020 e periodo di transizione 21-22</a:t>
            </a:r>
            <a:br>
              <a:rPr lang="it-IT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it-IT" dirty="0"/>
            </a:br>
            <a:r>
              <a:rPr lang="it-IT" dirty="0"/>
              <a:t>AUDIZIONE ASSESSORE ROLFI 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49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B38A46-7276-48E4-848F-BAF29BC9C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Riassumendo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6F580CE-A308-47BE-9CCA-A119FB3FC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552699"/>
            <a:ext cx="7677150" cy="2657475"/>
          </a:xfrm>
          <a:prstGeom prst="rect">
            <a:avLst/>
          </a:prstGeo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5D4ECC45-6344-46D9-80E8-0298AB6451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b="1" dirty="0">
              <a:solidFill>
                <a:srgbClr val="007239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6579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802ABB-533A-4C97-8AED-8F917A6F2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Criticità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B08DF3-1551-447A-AEC8-E67DB0F50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415143"/>
            <a:ext cx="7772400" cy="469038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Ad oggi non ancora possibile procedere con modifiche PSR in quanto si è in attesa dei regolamenti comunitari attuativi che arriveranno in momenti diversi per le due dotazioni.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La legge di bilancio nazionale ha scelto di cofinanziare solo la quota QFP e non la quota NGEU (scelta non condivisibile che fa perdere di capacità di spesa e di leva economica) (questione posta dalle regioni in Commissione Politiche Agricole)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Sarà necessario gestire le due dotazioni finanziarie in due momenti diversi (febbraio per fondi QFP – maggio/giugno per fondi NGEU) e con percentuali di cofinanziamento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Discussione aperta tra regioni per i Criteri di Riparto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Dotazione finanziare finite, necessario definire modifica del PSR per: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07239"/>
                </a:solidFill>
                <a:latin typeface="Helvetica"/>
                <a:ea typeface="+mj-ea"/>
              </a:rPr>
              <a:t>poter partire con i bandi a superficie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07239"/>
                </a:solidFill>
                <a:latin typeface="Helvetica"/>
                <a:ea typeface="+mj-ea"/>
              </a:rPr>
              <a:t>programmare bandi misure strutturali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0455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A2548F-45D8-4BA3-90DE-1F55F7C43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Linea d’azione regionale							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EF0AB0-778F-40A6-860D-A5BFF5235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0486" y="1787677"/>
            <a:ext cx="7772400" cy="3764038"/>
          </a:xfrm>
        </p:spPr>
        <p:txBody>
          <a:bodyPr/>
          <a:lstStyle/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Si sta puntando su modifica criteri di riparto tra regioni che penalizzano la Lombardia come molte altre regioni</a:t>
            </a:r>
          </a:p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In fase di approvazione dei criteri di riparto 2014-2020 era stato sancito che gli stessi valessero solo sino al 2020 con formale impegno di revisione</a:t>
            </a:r>
          </a:p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Gli attuali criteri si basano su regolamenti e norme non più esistenti e concentrano il 50% delle risorse su 5 regioni del mezzogiorno.</a:t>
            </a:r>
          </a:p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In sede di Commissione Politiche agricole si registra una convergenza su nuovi criteri da parte di 13 regione, si evidenzia come tale convergenza sia trasversale per area geografica e visione politica</a:t>
            </a:r>
          </a:p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Avviata azione politica per cofinanziamento NGEU ma con poche possibilità di successo.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80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A2548F-45D8-4BA3-90DE-1F55F7C43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Linea d’azione regionale							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EF0AB0-778F-40A6-860D-A5BFF5235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Pur in assenza di un completo quadro normativo e data la necessità di procedere velocemente con le modifiche dei PSR l’Assessorato ha: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Predisposto le due bozze di modifica del PSR (QFP e NGEU) con modifiche tecniche e finanziarie.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Avviate  verifiche informali con </a:t>
            </a:r>
            <a:r>
              <a:rPr lang="it-IT" b="1" dirty="0" err="1">
                <a:solidFill>
                  <a:srgbClr val="007239"/>
                </a:solidFill>
                <a:ea typeface="+mj-ea"/>
              </a:rPr>
              <a:t>Stakeolders</a:t>
            </a:r>
            <a:r>
              <a:rPr lang="it-IT" b="1" dirty="0">
                <a:solidFill>
                  <a:srgbClr val="007239"/>
                </a:solidFill>
                <a:ea typeface="+mj-ea"/>
              </a:rPr>
              <a:t> e Commissione per la corretta costruzione di queste modifiche, tutto questo per arrivare alla verifica formale tramite il Comitato di Sorveglianza con dei documenti già strutturati.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Nella redazione dei documenti seppur dovendo utilizzare gli strumenti della vecchia programmazione si è voluto introdurre elementi di novità prendendo spunto dagli stimoli derivanti dal Green </a:t>
            </a:r>
            <a:r>
              <a:rPr lang="it-IT" b="1" dirty="0" err="1">
                <a:solidFill>
                  <a:srgbClr val="007239"/>
                </a:solidFill>
                <a:ea typeface="+mj-ea"/>
              </a:rPr>
              <a:t>deal</a:t>
            </a:r>
            <a:r>
              <a:rPr lang="it-IT" b="1" dirty="0">
                <a:solidFill>
                  <a:srgbClr val="007239"/>
                </a:solidFill>
                <a:ea typeface="+mj-ea"/>
              </a:rPr>
              <a:t> e dal Farm to </a:t>
            </a:r>
            <a:r>
              <a:rPr lang="it-IT" b="1" dirty="0" err="1">
                <a:solidFill>
                  <a:srgbClr val="007239"/>
                </a:solidFill>
                <a:ea typeface="+mj-ea"/>
              </a:rPr>
              <a:t>Fork</a:t>
            </a:r>
            <a:r>
              <a:rPr lang="it-IT" b="1" dirty="0">
                <a:solidFill>
                  <a:srgbClr val="007239"/>
                </a:solidFill>
                <a:ea typeface="+mj-ea"/>
              </a:rPr>
              <a:t>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7819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A2548F-45D8-4BA3-90DE-1F55F7C43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Linea d’azione regionale							3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EF0AB0-778F-40A6-860D-A5BFF5235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798562"/>
            <a:ext cx="7772400" cy="3764038"/>
          </a:xfrm>
        </p:spPr>
        <p:txBody>
          <a:bodyPr/>
          <a:lstStyle/>
          <a:p>
            <a:pPr algn="just"/>
            <a:r>
              <a:rPr lang="it-IT" dirty="0"/>
              <a:t>Le ipotesi di riattivazione delle operazione sono le seguenti: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11AD7423-251D-415E-B49F-6B7CDA38A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428344"/>
              </p:ext>
            </p:extLst>
          </p:nvPr>
        </p:nvGraphicFramePr>
        <p:xfrm>
          <a:off x="532768" y="2248574"/>
          <a:ext cx="8078464" cy="394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391887" imgH="4581553" progId="Excel.Sheet.12">
                  <p:embed/>
                </p:oleObj>
              </mc:Choice>
              <mc:Fallback>
                <p:oleObj name="Worksheet" r:id="rId2" imgW="10391887" imgH="45815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2768" y="2248574"/>
                        <a:ext cx="8078464" cy="394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2586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A2548F-45D8-4BA3-90DE-1F55F7C43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Linea d’azione regionale							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EF0AB0-778F-40A6-860D-A5BFF5235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798562"/>
            <a:ext cx="7772400" cy="3764038"/>
          </a:xfrm>
        </p:spPr>
        <p:txBody>
          <a:bodyPr/>
          <a:lstStyle/>
          <a:p>
            <a:pPr algn="just"/>
            <a:r>
              <a:rPr lang="it-IT" b="1" dirty="0">
                <a:solidFill>
                  <a:srgbClr val="007239"/>
                </a:solidFill>
                <a:ea typeface="+mj-ea"/>
              </a:rPr>
              <a:t>Richieste di modifica strategiche: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Innalzamento premio Biologico in ottica target green </a:t>
            </a:r>
            <a:r>
              <a:rPr lang="it-IT" b="1" dirty="0" err="1">
                <a:solidFill>
                  <a:srgbClr val="007239"/>
                </a:solidFill>
                <a:ea typeface="+mj-ea"/>
              </a:rPr>
              <a:t>deal</a:t>
            </a:r>
            <a:endParaRPr lang="it-IT" b="1" dirty="0">
              <a:solidFill>
                <a:srgbClr val="007239"/>
              </a:solidFill>
              <a:ea typeface="+mj-e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Misura 4.4 investimenti non produttivi finalizzato ad una corretta gestione dello stoccaggio dei reflui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Operazione 10.1.10 – Tecniche di distribuzione degli effluenti di allevamento finalizzato ad un ampliamento dell’adesione alla misura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Inserimento focus ambientali si operazione 16.1 e 16.2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Ampliamento utilizzo costi standard per semplificazione amministrativa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239"/>
                </a:solidFill>
                <a:ea typeface="+mj-ea"/>
              </a:rPr>
              <a:t>Attivazione operazione 7.5.1 Incentivi per lo sviluppo di infrastrutture e di servizi turistici locali al di fuori dei PSL e dei PIA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852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524"/>
            <a:ext cx="7772400" cy="75308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Oltre la transizione								1</a:t>
            </a:r>
          </a:p>
        </p:txBody>
      </p:sp>
      <p:sp>
        <p:nvSpPr>
          <p:cNvPr id="7" name="Rettangolo 6"/>
          <p:cNvSpPr/>
          <p:nvPr/>
        </p:nvSpPr>
        <p:spPr>
          <a:xfrm>
            <a:off x="370294" y="1649110"/>
            <a:ext cx="862256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CONVERGENZA ESTERNA dei pagamenti diretti</a:t>
            </a:r>
            <a:r>
              <a:rPr lang="it-IT" sz="1600" dirty="0"/>
              <a:t>. Si condivide la contrarietà del governo alla convergenza esterna dei pagamenti diretti o in subordine di limitarla al minimo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CONVERGENZA INTERNA DEI PAGAMENTI DIRETTI</a:t>
            </a:r>
            <a:r>
              <a:rPr lang="it-IT" sz="1600" dirty="0"/>
              <a:t>.  Per ridurre l’impatto economico su specifiche aree e imprese sostenere un’applicazione a livello sub nazionale (macroaree o regioni)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GOVERNANCE REGIONALE</a:t>
            </a:r>
            <a:r>
              <a:rPr lang="it-IT" sz="1600" dirty="0"/>
              <a:t>: la gestione di un Piano Strategico Nazionale Unico e di un’Autorità di Gestione Nazionale relegando le regioni a organismi delegati non è compatibile con la gestione di agricolture e problematiche molto differenti e rischia di ingolfare la macchina amministrativa.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CONDIZIONALITÀ MACROECONOMICA E SUI DIRITTI</a:t>
            </a:r>
            <a:r>
              <a:rPr lang="it-IT" sz="1600" dirty="0"/>
              <a:t>: si condivide la posizione contraria del governo relativamente alle condizionalità così come proposte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SEMPLIFICAZIONE </a:t>
            </a:r>
            <a:r>
              <a:rPr lang="it-IT" sz="1600" dirty="0"/>
              <a:t>è la riforma della PAC 2021-2027 sarà realmente tale solo individuando indicatori di risultato misurabili e dipendenti realmente dall’attività agricola ed evitando di gravare gli stati membri con indicatori burocratico amministrativi.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MONTAGNA</a:t>
            </a:r>
            <a:r>
              <a:rPr lang="it-IT" sz="1600" dirty="0">
                <a:solidFill>
                  <a:srgbClr val="00B050"/>
                </a:solidFill>
              </a:rPr>
              <a:t>: </a:t>
            </a:r>
            <a:r>
              <a:rPr lang="it-IT" sz="1600" dirty="0"/>
              <a:t>è necessario individuare politiche specifiche per la montagna e per il settore forestale con dotazioni e bandi dedicati che si differenzino per politiche, interventi e criteri di premialità dalle politiche attuate per l’agricoltura di pianura</a:t>
            </a:r>
          </a:p>
          <a:p>
            <a:pPr algn="just"/>
            <a:endParaRPr lang="it-IT" sz="1600" b="1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342900" indent="-342900"/>
            <a:endParaRPr lang="it-IT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49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524"/>
            <a:ext cx="7772400" cy="75308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Oltre la transizione								2</a:t>
            </a:r>
          </a:p>
        </p:txBody>
      </p:sp>
      <p:sp>
        <p:nvSpPr>
          <p:cNvPr id="7" name="Rettangolo 6"/>
          <p:cNvSpPr/>
          <p:nvPr/>
        </p:nvSpPr>
        <p:spPr>
          <a:xfrm>
            <a:off x="370294" y="1219200"/>
            <a:ext cx="86225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FONDO DI SOSTEGNO PER CRISI PRODUTTIVE E STABILIZZAZIONE DEI REDDITI </a:t>
            </a:r>
            <a:r>
              <a:rPr lang="it-IT" sz="1600" dirty="0"/>
              <a:t>(avversità climatiche e fitosanitarie, </a:t>
            </a:r>
            <a:r>
              <a:rPr lang="it-IT" sz="1600" dirty="0" err="1"/>
              <a:t>popillia</a:t>
            </a:r>
            <a:r>
              <a:rPr lang="it-IT" sz="1600" dirty="0"/>
              <a:t> </a:t>
            </a:r>
            <a:r>
              <a:rPr lang="it-IT" sz="1600" dirty="0" err="1"/>
              <a:t>japonica</a:t>
            </a:r>
            <a:r>
              <a:rPr lang="it-IT" sz="1600" dirty="0"/>
              <a:t>, cimice asiatica, pandemie da coronavirus, eventi catastrofici)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NUOVE STRUMENTI E NUOVE POLITICHE: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it-IT" sz="1600" dirty="0"/>
              <a:t>OCM Zootecnia sul modello OCM ortofrutta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00B050"/>
                </a:solidFill>
              </a:rPr>
              <a:t>OBBIETTIVI AMBIENTALI continuare percorso avviato con la transizione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/>
              <a:t>Nelle risorse dedicate ai fini ambientali devono ricadere gli interventi strutturali non produttivi per la gestione di effluenti e reflui con budget dedicati e percentuali di contributo superiori agli interventi produttivi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/>
              <a:t>Necessario riconoscere il valore ecosistemico con meccanismi di premialità basati non solo su minore reddito e maggiori costi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/>
              <a:t>Puntare su ricerca, innovazione formazione, informazione al fine di utilizzare al meglio i fattori produttivi in un’agricoltura che deve comunque restare intensiva per mantenere la sua sostenibilità oltre che ambientale, sociale ed economica </a:t>
            </a:r>
          </a:p>
          <a:p>
            <a:pPr marL="457200" lvl="2" algn="just"/>
            <a:endParaRPr lang="it-IT" sz="1600" dirty="0"/>
          </a:p>
          <a:p>
            <a:pPr marL="342900" indent="-342900" algn="just">
              <a:buFont typeface="+mj-lt"/>
              <a:buAutoNum type="arabicPeriod"/>
            </a:pPr>
            <a:endParaRPr lang="it-IT" sz="1600" dirty="0"/>
          </a:p>
          <a:p>
            <a:pPr marL="342900" indent="-342900"/>
            <a:endParaRPr lang="it-IT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24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1007231"/>
            <a:ext cx="8496301" cy="4293809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Stato pagamenti </a:t>
            </a:r>
            <a:r>
              <a:rPr lang="it-IT" dirty="0" err="1"/>
              <a:t>Feasr</a:t>
            </a:r>
            <a:r>
              <a:rPr lang="it-IT" dirty="0"/>
              <a:t> Lombardia</a:t>
            </a:r>
            <a:br>
              <a:rPr lang="it-IT" dirty="0"/>
            </a:br>
            <a:r>
              <a:rPr lang="it-IT" dirty="0"/>
              <a:t>al 31 12 2020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quota FEASR 267.168.097</a:t>
            </a:r>
            <a:br>
              <a:rPr lang="it-IT" sz="4000" dirty="0"/>
            </a:br>
            <a:r>
              <a:rPr lang="it-IT" sz="4000" dirty="0"/>
              <a:t>spesa pubblica 618.444.669</a:t>
            </a:r>
            <a:br>
              <a:rPr lang="it-IT" sz="4000" dirty="0"/>
            </a:br>
            <a:r>
              <a:rPr lang="it-IT" sz="4000" dirty="0"/>
              <a:t>percentuale realizzazione 108,44%</a:t>
            </a:r>
            <a:br>
              <a:rPr lang="it-IT" sz="4000" dirty="0"/>
            </a:br>
            <a:r>
              <a:rPr lang="it-IT" sz="4000" dirty="0"/>
              <a:t>nel 2019 era stata del 107,5%</a:t>
            </a:r>
            <a:br>
              <a:rPr lang="it-IT" sz="4000" dirty="0"/>
            </a:br>
            <a:br>
              <a:rPr lang="it-IT" sz="2700" dirty="0"/>
            </a:br>
            <a:br>
              <a:rPr lang="it-IT" sz="2700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557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395E6-7012-40B7-9F41-416F19D27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9829434-0162-4E03-86A1-D6E2BB7E10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74A9813-A182-446A-A93E-F7AE5C851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178" y="285750"/>
            <a:ext cx="8371644" cy="613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1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F6C2F-F89E-4AC0-845D-AFBF7A49B9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Qualche altro numero 								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9E4467-C994-4958-914A-5FFAB5787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239"/>
                </a:solidFill>
                <a:ea typeface="+mj-ea"/>
              </a:rPr>
              <a:t>88 BANDI SINGOLI EMANATI DAL 2015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2 bandi per PROGETTI INTEGRATI DI FILIERA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1 bando per PROGETTI INTEGRATI D’AREA)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12 PSL approvati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1 ACCORDO DI PROGRAMMA (BUL)</a:t>
            </a:r>
          </a:p>
          <a:p>
            <a:pPr algn="l"/>
            <a:endParaRPr lang="it-IT" b="1" dirty="0">
              <a:solidFill>
                <a:srgbClr val="007239"/>
              </a:solidFill>
              <a:ea typeface="+mj-ea"/>
            </a:endParaRP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RISORSE MESSE A BANDO + TRASCINAMENTI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	120,5% della dotazione</a:t>
            </a:r>
          </a:p>
          <a:p>
            <a:pPr algn="l"/>
            <a:endParaRPr lang="it-IT" b="1" dirty="0">
              <a:solidFill>
                <a:srgbClr val="007239"/>
              </a:solidFill>
              <a:ea typeface="+mj-ea"/>
            </a:endParaRP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RISORSE ASSEGNATE:</a:t>
            </a:r>
          </a:p>
          <a:p>
            <a:pPr algn="l"/>
            <a:r>
              <a:rPr lang="it-IT" b="1" dirty="0">
                <a:solidFill>
                  <a:srgbClr val="007239"/>
                </a:solidFill>
                <a:ea typeface="+mj-ea"/>
              </a:rPr>
              <a:t>	98,5% della dotazione</a:t>
            </a:r>
          </a:p>
        </p:txBody>
      </p:sp>
    </p:spTree>
    <p:extLst>
      <p:ext uri="{BB962C8B-B14F-4D97-AF65-F5344CB8AC3E}">
        <p14:creationId xmlns:p14="http://schemas.microsoft.com/office/powerpoint/2010/main" val="93502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F6C2F-F89E-4AC0-845D-AFBF7A49B9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Qualche altro numero								2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9E4467-C994-4958-914A-5FFAB5787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239"/>
                </a:solidFill>
                <a:ea typeface="+mj-ea"/>
              </a:rPr>
              <a:t>NUMERO DI BENEFICIARI Circa 17.000</a:t>
            </a:r>
          </a:p>
          <a:p>
            <a:endParaRPr lang="it-IT" b="1" dirty="0">
              <a:solidFill>
                <a:srgbClr val="007239"/>
              </a:solidFill>
              <a:ea typeface="+mj-ea"/>
            </a:endParaRPr>
          </a:p>
          <a:p>
            <a:r>
              <a:rPr lang="it-IT" b="1" dirty="0">
                <a:solidFill>
                  <a:srgbClr val="007239"/>
                </a:solidFill>
                <a:ea typeface="+mj-ea"/>
              </a:rPr>
              <a:t>CONTRIBUTI EROGATI PER LE PRIORITÀ AMBIENTALI </a:t>
            </a:r>
          </a:p>
          <a:p>
            <a:r>
              <a:rPr lang="it-IT" b="1" dirty="0">
                <a:solidFill>
                  <a:srgbClr val="007239"/>
                </a:solidFill>
                <a:ea typeface="+mj-ea"/>
              </a:rPr>
              <a:t>58,8% del totale erogato</a:t>
            </a:r>
          </a:p>
          <a:p>
            <a:endParaRPr lang="it-IT" b="1" dirty="0">
              <a:solidFill>
                <a:srgbClr val="007239"/>
              </a:solidFill>
              <a:ea typeface="+mj-ea"/>
            </a:endParaRPr>
          </a:p>
          <a:p>
            <a:r>
              <a:rPr lang="it-IT" b="1" dirty="0">
                <a:solidFill>
                  <a:srgbClr val="007239"/>
                </a:solidFill>
                <a:ea typeface="+mj-ea"/>
              </a:rPr>
              <a:t>CONTRIBUTI EROGATI PER COMPETITIVITA’/INNOVAZIONE/FILIERE</a:t>
            </a:r>
          </a:p>
          <a:p>
            <a:r>
              <a:rPr lang="it-IT" b="1" dirty="0">
                <a:solidFill>
                  <a:srgbClr val="007239"/>
                </a:solidFill>
                <a:ea typeface="+mj-ea"/>
              </a:rPr>
              <a:t>40,3% del totale erogato</a:t>
            </a:r>
          </a:p>
        </p:txBody>
      </p:sp>
    </p:spTree>
    <p:extLst>
      <p:ext uri="{BB962C8B-B14F-4D97-AF65-F5344CB8AC3E}">
        <p14:creationId xmlns:p14="http://schemas.microsoft.com/office/powerpoint/2010/main" val="259152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99"/>
          <p:cNvSpPr/>
          <p:nvPr/>
        </p:nvSpPr>
        <p:spPr>
          <a:xfrm>
            <a:off x="196128" y="1070637"/>
            <a:ext cx="8658764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tIns="45720" bIns="45720">
            <a:spAutoFit/>
          </a:bodyPr>
          <a:lstStyle/>
          <a:p>
            <a:pPr algn="ctr">
              <a:spcBef>
                <a:spcPct val="0"/>
              </a:spcBef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r>
              <a:rPr lang="it-IT" sz="2000" b="1" dirty="0">
                <a:solidFill>
                  <a:srgbClr val="056633"/>
                </a:solidFill>
                <a:latin typeface="Helvetica"/>
                <a:cs typeface="Helvetica"/>
                <a:sym typeface="Helvetica"/>
              </a:rPr>
              <a:t>Bandi 2020</a:t>
            </a:r>
          </a:p>
        </p:txBody>
      </p:sp>
      <p:grpSp>
        <p:nvGrpSpPr>
          <p:cNvPr id="5" name="Google Shape;2142;p49">
            <a:extLst>
              <a:ext uri="{FF2B5EF4-FFF2-40B4-BE49-F238E27FC236}">
                <a16:creationId xmlns:a16="http://schemas.microsoft.com/office/drawing/2014/main" id="{14A82807-7AE2-4534-89CB-612948A84844}"/>
              </a:ext>
            </a:extLst>
          </p:cNvPr>
          <p:cNvGrpSpPr/>
          <p:nvPr/>
        </p:nvGrpSpPr>
        <p:grpSpPr>
          <a:xfrm>
            <a:off x="297713" y="1413033"/>
            <a:ext cx="8460000" cy="54000"/>
            <a:chOff x="2225019" y="4478375"/>
            <a:chExt cx="964044" cy="62717"/>
          </a:xfrm>
        </p:grpSpPr>
        <p:sp>
          <p:nvSpPr>
            <p:cNvPr id="6" name="Google Shape;2143;p49">
              <a:extLst>
                <a:ext uri="{FF2B5EF4-FFF2-40B4-BE49-F238E27FC236}">
                  <a16:creationId xmlns:a16="http://schemas.microsoft.com/office/drawing/2014/main" id="{8039D3DE-A440-49FF-B6CA-37510254ACC3}"/>
                </a:ext>
              </a:extLst>
            </p:cNvPr>
            <p:cNvSpPr/>
            <p:nvPr/>
          </p:nvSpPr>
          <p:spPr>
            <a:xfrm>
              <a:off x="2227003" y="4478375"/>
              <a:ext cx="962061" cy="16006"/>
            </a:xfrm>
            <a:custGeom>
              <a:avLst/>
              <a:gdLst/>
              <a:ahLst/>
              <a:cxnLst/>
              <a:rect l="l" t="t" r="r" b="b"/>
              <a:pathLst>
                <a:path w="56742" h="944" extrusionOk="0">
                  <a:moveTo>
                    <a:pt x="21596" y="0"/>
                  </a:moveTo>
                  <a:cubicBezTo>
                    <a:pt x="14471" y="0"/>
                    <a:pt x="7353" y="49"/>
                    <a:pt x="272" y="147"/>
                  </a:cubicBezTo>
                  <a:cubicBezTo>
                    <a:pt x="122" y="151"/>
                    <a:pt x="0" y="273"/>
                    <a:pt x="0" y="429"/>
                  </a:cubicBezTo>
                  <a:cubicBezTo>
                    <a:pt x="0" y="576"/>
                    <a:pt x="123" y="702"/>
                    <a:pt x="260" y="702"/>
                  </a:cubicBezTo>
                  <a:cubicBezTo>
                    <a:pt x="267" y="702"/>
                    <a:pt x="274" y="701"/>
                    <a:pt x="281" y="701"/>
                  </a:cubicBezTo>
                  <a:cubicBezTo>
                    <a:pt x="7359" y="603"/>
                    <a:pt x="14474" y="554"/>
                    <a:pt x="21597" y="554"/>
                  </a:cubicBezTo>
                  <a:cubicBezTo>
                    <a:pt x="33235" y="554"/>
                    <a:pt x="44896" y="684"/>
                    <a:pt x="56454" y="943"/>
                  </a:cubicBezTo>
                  <a:lnTo>
                    <a:pt x="56460" y="943"/>
                  </a:lnTo>
                  <a:cubicBezTo>
                    <a:pt x="56610" y="943"/>
                    <a:pt x="56732" y="827"/>
                    <a:pt x="56736" y="676"/>
                  </a:cubicBezTo>
                  <a:cubicBezTo>
                    <a:pt x="56741" y="521"/>
                    <a:pt x="56620" y="394"/>
                    <a:pt x="56465" y="389"/>
                  </a:cubicBezTo>
                  <a:cubicBezTo>
                    <a:pt x="44903" y="130"/>
                    <a:pt x="33239" y="0"/>
                    <a:pt x="215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56633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Google Shape;2144;p49">
              <a:extLst>
                <a:ext uri="{FF2B5EF4-FFF2-40B4-BE49-F238E27FC236}">
                  <a16:creationId xmlns:a16="http://schemas.microsoft.com/office/drawing/2014/main" id="{158CC3B9-8075-4A17-8D79-A77007D879C8}"/>
                </a:ext>
              </a:extLst>
            </p:cNvPr>
            <p:cNvSpPr/>
            <p:nvPr/>
          </p:nvSpPr>
          <p:spPr>
            <a:xfrm>
              <a:off x="2225019" y="4525425"/>
              <a:ext cx="963383" cy="15666"/>
            </a:xfrm>
            <a:custGeom>
              <a:avLst/>
              <a:gdLst/>
              <a:ahLst/>
              <a:cxnLst/>
              <a:rect l="l" t="t" r="r" b="b"/>
              <a:pathLst>
                <a:path w="56820" h="924" extrusionOk="0">
                  <a:moveTo>
                    <a:pt x="288" y="0"/>
                  </a:moveTo>
                  <a:cubicBezTo>
                    <a:pt x="161" y="0"/>
                    <a:pt x="5" y="117"/>
                    <a:pt x="5" y="272"/>
                  </a:cubicBezTo>
                  <a:cubicBezTo>
                    <a:pt x="1" y="423"/>
                    <a:pt x="117" y="549"/>
                    <a:pt x="272" y="554"/>
                  </a:cubicBezTo>
                  <a:cubicBezTo>
                    <a:pt x="4778" y="688"/>
                    <a:pt x="8893" y="720"/>
                    <a:pt x="12825" y="720"/>
                  </a:cubicBezTo>
                  <a:cubicBezTo>
                    <a:pt x="14447" y="720"/>
                    <a:pt x="16038" y="715"/>
                    <a:pt x="17612" y="709"/>
                  </a:cubicBezTo>
                  <a:cubicBezTo>
                    <a:pt x="19161" y="703"/>
                    <a:pt x="20676" y="699"/>
                    <a:pt x="22185" y="699"/>
                  </a:cubicBezTo>
                  <a:cubicBezTo>
                    <a:pt x="24534" y="699"/>
                    <a:pt x="26867" y="710"/>
                    <a:pt x="29286" y="749"/>
                  </a:cubicBezTo>
                  <a:cubicBezTo>
                    <a:pt x="34908" y="841"/>
                    <a:pt x="40738" y="923"/>
                    <a:pt x="46525" y="923"/>
                  </a:cubicBezTo>
                  <a:cubicBezTo>
                    <a:pt x="49902" y="923"/>
                    <a:pt x="53259" y="894"/>
                    <a:pt x="56548" y="821"/>
                  </a:cubicBezTo>
                  <a:cubicBezTo>
                    <a:pt x="56698" y="821"/>
                    <a:pt x="56820" y="695"/>
                    <a:pt x="56820" y="540"/>
                  </a:cubicBezTo>
                  <a:cubicBezTo>
                    <a:pt x="56815" y="391"/>
                    <a:pt x="56698" y="267"/>
                    <a:pt x="56541" y="267"/>
                  </a:cubicBezTo>
                  <a:cubicBezTo>
                    <a:pt x="56539" y="267"/>
                    <a:pt x="56536" y="267"/>
                    <a:pt x="56533" y="267"/>
                  </a:cubicBezTo>
                  <a:cubicBezTo>
                    <a:pt x="53217" y="339"/>
                    <a:pt x="49831" y="368"/>
                    <a:pt x="46427" y="368"/>
                  </a:cubicBezTo>
                  <a:cubicBezTo>
                    <a:pt x="40680" y="368"/>
                    <a:pt x="34884" y="286"/>
                    <a:pt x="29297" y="195"/>
                  </a:cubicBezTo>
                  <a:cubicBezTo>
                    <a:pt x="26984" y="155"/>
                    <a:pt x="24752" y="143"/>
                    <a:pt x="22513" y="143"/>
                  </a:cubicBezTo>
                  <a:cubicBezTo>
                    <a:pt x="20895" y="143"/>
                    <a:pt x="19273" y="149"/>
                    <a:pt x="17612" y="155"/>
                  </a:cubicBezTo>
                  <a:cubicBezTo>
                    <a:pt x="16038" y="161"/>
                    <a:pt x="14448" y="166"/>
                    <a:pt x="12827" y="166"/>
                  </a:cubicBezTo>
                  <a:cubicBezTo>
                    <a:pt x="8898" y="166"/>
                    <a:pt x="4790" y="135"/>
                    <a:pt x="2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56633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6" name="Ovale 15">
            <a:extLst>
              <a:ext uri="{FF2B5EF4-FFF2-40B4-BE49-F238E27FC236}">
                <a16:creationId xmlns:a16="http://schemas.microsoft.com/office/drawing/2014/main" id="{83274D12-8ACF-48C4-BF35-390859251C67}"/>
              </a:ext>
            </a:extLst>
          </p:cNvPr>
          <p:cNvSpPr/>
          <p:nvPr/>
        </p:nvSpPr>
        <p:spPr>
          <a:xfrm>
            <a:off x="6367272" y="5158031"/>
            <a:ext cx="1841508" cy="400110"/>
          </a:xfrm>
          <a:prstGeom prst="ellipse">
            <a:avLst/>
          </a:prstGeom>
          <a:noFill/>
          <a:ln w="28575">
            <a:solidFill>
              <a:srgbClr val="297A3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C3B9C29-C53B-4F72-BE20-6507E119B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700" y="1591808"/>
            <a:ext cx="7229566" cy="388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5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524"/>
            <a:ext cx="7772400" cy="75308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Transizione 2021 - 2022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2122" y="1038604"/>
            <a:ext cx="8724452" cy="610506"/>
          </a:xfrm>
        </p:spPr>
        <p:txBody>
          <a:bodyPr/>
          <a:lstStyle/>
          <a:p>
            <a:pPr marL="342900" indent="-342900" algn="ctr"/>
            <a:r>
              <a:rPr lang="it-IT" sz="3000" b="1" dirty="0">
                <a:solidFill>
                  <a:srgbClr val="007239"/>
                </a:solidFill>
                <a:ea typeface="+mj-ea"/>
              </a:rPr>
              <a:t>Approvato regolamento di transizione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370294" y="1791684"/>
            <a:ext cx="862256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007239"/>
                </a:solidFill>
                <a:latin typeface="Helvetica"/>
                <a:ea typeface="+mj-ea"/>
              </a:rPr>
              <a:t>REGOLAMENTO (UE) 2020/2220 DEL PARLAMENTO EUROPEO E DEL CONSIGLIO del 23 dicembre 2020 che stabilisce alcune disposizioni transitorie relative al sostegno da parte del Fondo europeo agricolo per lo sviluppo rurale (FEASR) e del Fondo europeo agricolo di garanzia (FEAGA) negli anni 2021 e 2022 e che modifica i regolamenti (UE) n. 1305/2013, (UE) n. 1306/2013 e (UE) n. 1307/2013 per quanto riguarda le risorse e l’applicazione negli anni 2021 e 2022 e il regolamento (UE) n. 1308/2013 per quanto riguarda le risorse e la distribuzione di tale sostegno in relazione agli anni 2021 e 2022</a:t>
            </a:r>
          </a:p>
          <a:p>
            <a:pPr algn="just"/>
            <a:endParaRPr lang="it-IT" b="1" dirty="0">
              <a:latin typeface="EUAlbertina"/>
            </a:endParaRPr>
          </a:p>
          <a:p>
            <a:pPr algn="just"/>
            <a:endParaRPr lang="it-IT" sz="1800" b="1" i="0" u="none" strike="noStrike" baseline="0" dirty="0">
              <a:solidFill>
                <a:srgbClr val="000000"/>
              </a:solidFill>
              <a:latin typeface="EUAlbertina"/>
            </a:endParaRPr>
          </a:p>
          <a:p>
            <a:pPr algn="ctr"/>
            <a:r>
              <a:rPr lang="it-IT" sz="3000" b="1" dirty="0">
                <a:solidFill>
                  <a:srgbClr val="007239"/>
                </a:solidFill>
                <a:latin typeface="Helvetica"/>
                <a:ea typeface="+mj-ea"/>
              </a:rPr>
              <a:t>IN SINTESI REGOLE VECCHIE SOLDI NUOVI </a:t>
            </a:r>
          </a:p>
        </p:txBody>
      </p:sp>
    </p:spTree>
    <p:extLst>
      <p:ext uri="{BB962C8B-B14F-4D97-AF65-F5344CB8AC3E}">
        <p14:creationId xmlns:p14="http://schemas.microsoft.com/office/powerpoint/2010/main" val="2521049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218D34-D75D-4A93-B95B-11AFF7655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Dotazione QFP ITALIA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2B492B-B8BD-4BA5-B716-0A9F4C076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AC06AE9-A228-49F1-B719-5B983B686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1415143"/>
            <a:ext cx="7772400" cy="42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4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218D34-D75D-4A93-B95B-11AFF7655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Dotazione NGEU ITALIA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2B492B-B8BD-4BA5-B716-0A9F4C076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CA6F116-E687-4EE9-86C6-755089C2A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1415144"/>
            <a:ext cx="8124826" cy="43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47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1142</Words>
  <Application>Microsoft Office PowerPoint</Application>
  <PresentationFormat>Presentazione su schermo (4:3)</PresentationFormat>
  <Paragraphs>80</Paragraphs>
  <Slides>17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EUAlbertina</vt:lpstr>
      <vt:lpstr>Helvetica</vt:lpstr>
      <vt:lpstr>Tema di Office</vt:lpstr>
      <vt:lpstr>1_Tema di Office</vt:lpstr>
      <vt:lpstr>Worksheet</vt:lpstr>
      <vt:lpstr>    COMMISSIONE VIII  21 gennaio 2021 Avanzamento Psr 2014 2020 e periodo di transizione 21-22  AUDIZIONE ASSESSORE ROLFI   </vt:lpstr>
      <vt:lpstr>    Stato pagamenti Feasr Lombardia al 31 12 2020  quota FEASR 267.168.097 spesa pubblica 618.444.669 percentuale realizzazione 108,44% nel 2019 era stata del 107,5%      </vt:lpstr>
      <vt:lpstr>Presentazione standard di PowerPoint</vt:lpstr>
      <vt:lpstr>Qualche altro numero         1</vt:lpstr>
      <vt:lpstr>Qualche altro numero        2 </vt:lpstr>
      <vt:lpstr>Presentazione standard di PowerPoint</vt:lpstr>
      <vt:lpstr>Transizione 2021 - 2022</vt:lpstr>
      <vt:lpstr>Dotazione QFP ITALIA</vt:lpstr>
      <vt:lpstr>Dotazione NGEU ITALIA</vt:lpstr>
      <vt:lpstr>Riassumendo</vt:lpstr>
      <vt:lpstr>Criticità</vt:lpstr>
      <vt:lpstr>Linea d’azione regionale       1</vt:lpstr>
      <vt:lpstr>Linea d’azione regionale       2</vt:lpstr>
      <vt:lpstr>Linea d’azione regionale       3</vt:lpstr>
      <vt:lpstr>Linea d’azione regionale       4</vt:lpstr>
      <vt:lpstr>Oltre la transizione        1</vt:lpstr>
      <vt:lpstr>Oltre la transizione       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FC</dc:creator>
  <cp:lastModifiedBy>Andrea Massari</cp:lastModifiedBy>
  <cp:revision>399</cp:revision>
  <cp:lastPrinted>2021-01-19T12:57:27Z</cp:lastPrinted>
  <dcterms:created xsi:type="dcterms:W3CDTF">2017-12-04T13:35:41Z</dcterms:created>
  <dcterms:modified xsi:type="dcterms:W3CDTF">2021-01-20T10:45:28Z</dcterms:modified>
</cp:coreProperties>
</file>