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0" r:id="rId8"/>
    <p:sldId id="261" r:id="rId9"/>
    <p:sldId id="263" r:id="rId10"/>
    <p:sldId id="264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6FE91-4BA8-4514-BF51-F32CEE02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0C1CC9-DAF0-4F16-AC73-4E3749CAC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07FDD0-2468-4ADD-894E-13F411DF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B1B16-0BB3-46C7-95B2-CD15322C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2468EF-F73E-4D3C-9868-2489CA81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F48F9-81DA-4273-A450-C9192B96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6D6D5C-0D6C-4374-941C-80A2E3AE8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07C902-CEDC-4D24-8720-9635BED1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9321AF-A93E-4A03-95E2-372E132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9E142F-87ED-499F-A05C-3C4C7845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1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524277-E5F7-42D5-9281-A23DBA521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F61C04-9FF1-460A-8D1B-330EBFF60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C1A352-581D-4765-A00A-301C0864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554B6B-D6CF-475C-B05D-A1A88880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0D946-AFD7-4615-86AA-41E563D4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99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23046-E8D2-41B3-AFF3-0BD15AEC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1D8FCE-E58B-4EB0-A6F7-F91F0F2D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C16487-DCF5-4B2F-A89E-9A5F4293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0A721-4764-4D01-8132-B6A35E3F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F6823-A261-45A2-B806-E0F7084F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2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11668-6154-4DE7-A5DB-8C8998D3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2C14F1-6DBB-4EC9-929B-FBEC4B88E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78ACF2-9586-402E-9E4A-F6772F6B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1DE983-9EA6-4EA1-9796-1AC68978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D2E7C3-97F3-4337-90A0-D23AC7C1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9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92821-3DA8-4BF3-A545-456808FA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2243B9-EB8A-4BAF-AC97-491051671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79C3F7-674F-4F8F-A6F8-77FF560A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33752B-A314-4AE1-A848-1F7D7B2A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4929B7-832B-42F0-95AD-87F2C754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9536DB-6366-48B2-85B1-700ACFEA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62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99FD8-2D63-42E9-88DC-D64A806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FB4A20-B8D3-48C4-B571-5F923B2AF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CD674C-5D27-48F4-97AC-DFA39FBC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BC7B98-2401-4037-8ACE-D26CBF76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517771-56D9-4922-AC36-59B1A11E0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E68258-422F-4E53-B929-65ECBA50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7B727A-3A12-4155-993A-11BAF286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49765C-CA55-4A26-8063-A6BE0FD4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86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345EA-E7C7-4A8F-8749-9A98A59F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4577BF-7CD4-49A6-A4A8-BE9BA320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1F66EE-05F9-4727-969E-A1E795C3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C8EC6D-A153-4936-A448-7944CF64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21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6E5483-5402-47B5-AAEB-E5D316A1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C303C5-7EE5-405B-BFF4-05D8324B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7873B3-17AE-4CEB-89AE-752B0FF2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33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F8397-DEF0-4917-8796-5753A369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530AA2-A270-40E8-AD16-2EB8A26E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9BF322-0D35-4B5D-B8E4-64B17BB0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E58F05-CE4E-4924-8646-99EFC799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C939C-5429-42A6-A514-E0EF71F5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516BC2-1F24-40A2-9B54-B088800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86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801CF-9449-48E0-9B38-C2009DBE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CB1102-2B9F-4FDA-9742-790BB6FDD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433CA8-BF17-4C50-8729-1EF117B2A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B8A595-9465-4647-935D-5F101423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1548A4-388D-4672-AA91-4E035910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334FF9-1C00-40F8-AC6F-A08375BB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70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F6055C-6E0B-497E-A6A1-CE4532D1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A2239D-4FB5-4ACF-91B3-B2F61A10D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D5A2A-5BEA-4BD2-BB3C-CA1D75712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F4A4-4ED8-4BDD-86B1-85926047DDD1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484F89-8532-4795-B823-BD9FFB789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634378-F387-43D7-BDB2-098516E5D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592F-6D50-4124-B08A-A15E3C636F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0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D47C7-1423-4BFB-98D2-EAC1D83ED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23/2/2021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5854B-07A5-4CBA-A3FB-1790C6990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2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01C2FD-E4AB-43E3-858C-01B6CF3472D6}"/>
              </a:ext>
            </a:extLst>
          </p:cNvPr>
          <p:cNvSpPr txBox="1"/>
          <p:nvPr/>
        </p:nvSpPr>
        <p:spPr>
          <a:xfrm>
            <a:off x="10574691" y="1438275"/>
            <a:ext cx="87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vaccina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A1A4EB2-9281-41EB-B330-16A7F3DF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" y="-200063"/>
            <a:ext cx="9235707" cy="66470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84AE45F-E4C8-4818-964E-61464124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515" y="2133570"/>
            <a:ext cx="5173148" cy="40434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E5570DDF-7B49-45A5-8662-7BBF39234535}"/>
              </a:ext>
            </a:extLst>
          </p:cNvPr>
          <p:cNvSpPr/>
          <p:nvPr/>
        </p:nvSpPr>
        <p:spPr>
          <a:xfrm>
            <a:off x="8689196" y="4152901"/>
            <a:ext cx="1140603" cy="112456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26B7AAB-DDCE-4AB6-B51C-562016EDF21D}"/>
              </a:ext>
            </a:extLst>
          </p:cNvPr>
          <p:cNvSpPr/>
          <p:nvPr/>
        </p:nvSpPr>
        <p:spPr>
          <a:xfrm rot="14326331">
            <a:off x="8584903" y="4678296"/>
            <a:ext cx="348343" cy="853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89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856CBDF-8246-46DC-AE8B-123AD535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07360"/>
            <a:ext cx="10677525" cy="6486525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12DB7B1-9166-43CB-B1E5-FE8390BE4ECA}"/>
              </a:ext>
            </a:extLst>
          </p:cNvPr>
          <p:cNvCxnSpPr/>
          <p:nvPr/>
        </p:nvCxnSpPr>
        <p:spPr>
          <a:xfrm>
            <a:off x="1219200" y="6257925"/>
            <a:ext cx="8648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310C82-F766-4439-A623-0CCC0129E9D5}"/>
              </a:ext>
            </a:extLst>
          </p:cNvPr>
          <p:cNvSpPr txBox="1"/>
          <p:nvPr/>
        </p:nvSpPr>
        <p:spPr>
          <a:xfrm>
            <a:off x="8668223" y="2005677"/>
            <a:ext cx="32527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Brescia ha una incidenza </a:t>
            </a:r>
          </a:p>
          <a:p>
            <a:r>
              <a:rPr lang="it-IT" dirty="0">
                <a:highlight>
                  <a:srgbClr val="FFFF00"/>
                </a:highlight>
              </a:rPr>
              <a:t>doppia rispetto ad altre province</a:t>
            </a:r>
          </a:p>
        </p:txBody>
      </p:sp>
    </p:spTree>
    <p:extLst>
      <p:ext uri="{BB962C8B-B14F-4D97-AF65-F5344CB8AC3E}">
        <p14:creationId xmlns:p14="http://schemas.microsoft.com/office/powerpoint/2010/main" val="309606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D0199E-6DE8-49EA-AF14-0A9CB9B7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5" r="23844"/>
          <a:stretch/>
        </p:blipFill>
        <p:spPr>
          <a:xfrm>
            <a:off x="781134" y="548639"/>
            <a:ext cx="10471101" cy="59218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F74D1A-EE07-4AA7-B369-C7DBF9F442BC}"/>
              </a:ext>
            </a:extLst>
          </p:cNvPr>
          <p:cNvSpPr txBox="1"/>
          <p:nvPr/>
        </p:nvSpPr>
        <p:spPr>
          <a:xfrm>
            <a:off x="4740676" y="363973"/>
            <a:ext cx="224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REGIONE LOMBARDIA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0CFDE6-B838-4B75-802E-BA91007FA4A3}"/>
              </a:ext>
            </a:extLst>
          </p:cNvPr>
          <p:cNvSpPr txBox="1"/>
          <p:nvPr/>
        </p:nvSpPr>
        <p:spPr>
          <a:xfrm>
            <a:off x="1953087" y="5584055"/>
            <a:ext cx="36927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Andamento stabile in leggera crescita</a:t>
            </a:r>
          </a:p>
        </p:txBody>
      </p:sp>
    </p:spTree>
    <p:extLst>
      <p:ext uri="{BB962C8B-B14F-4D97-AF65-F5344CB8AC3E}">
        <p14:creationId xmlns:p14="http://schemas.microsoft.com/office/powerpoint/2010/main" val="42008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2AE65C5-C987-47C0-A63D-360BC0138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81"/>
          <a:stretch/>
        </p:blipFill>
        <p:spPr>
          <a:xfrm>
            <a:off x="553268" y="844731"/>
            <a:ext cx="10419531" cy="43804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DBD17-C493-4171-8112-2254924D3B81}"/>
              </a:ext>
            </a:extLst>
          </p:cNvPr>
          <p:cNvSpPr txBox="1"/>
          <p:nvPr/>
        </p:nvSpPr>
        <p:spPr>
          <a:xfrm>
            <a:off x="3675017" y="1105989"/>
            <a:ext cx="9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BRESCIA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580114-D294-4003-9FDA-A352F0913F7D}"/>
              </a:ext>
            </a:extLst>
          </p:cNvPr>
          <p:cNvSpPr txBox="1"/>
          <p:nvPr/>
        </p:nvSpPr>
        <p:spPr>
          <a:xfrm>
            <a:off x="7214721" y="1013767"/>
            <a:ext cx="138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Terza ondata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B8634E6-9F9D-4C7E-B3CB-14FDE8CC86BA}"/>
              </a:ext>
            </a:extLst>
          </p:cNvPr>
          <p:cNvSpPr/>
          <p:nvPr/>
        </p:nvSpPr>
        <p:spPr>
          <a:xfrm rot="10800000">
            <a:off x="10674044" y="1678185"/>
            <a:ext cx="964688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B7920FB-0B0F-484E-BD40-5716AA9A2B6E}"/>
              </a:ext>
            </a:extLst>
          </p:cNvPr>
          <p:cNvSpPr/>
          <p:nvPr/>
        </p:nvSpPr>
        <p:spPr>
          <a:xfrm rot="10800000">
            <a:off x="10674044" y="2880971"/>
            <a:ext cx="964688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3FE8F5-081B-4108-921C-A11DF82D3C83}"/>
              </a:ext>
            </a:extLst>
          </p:cNvPr>
          <p:cNvSpPr txBox="1"/>
          <p:nvPr/>
        </p:nvSpPr>
        <p:spPr>
          <a:xfrm>
            <a:off x="9605553" y="5413104"/>
            <a:ext cx="2333897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Nelle categorie vaccinate non c’è aumento di casi neanche a Brescia</a:t>
            </a:r>
          </a:p>
        </p:txBody>
      </p:sp>
    </p:spTree>
    <p:extLst>
      <p:ext uri="{BB962C8B-B14F-4D97-AF65-F5344CB8AC3E}">
        <p14:creationId xmlns:p14="http://schemas.microsoft.com/office/powerpoint/2010/main" val="385686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A228A5-FD30-4314-B106-95284C93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7" y="222794"/>
            <a:ext cx="8489047" cy="66352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54B7D-2E08-4B61-937E-0842DC079786}"/>
              </a:ext>
            </a:extLst>
          </p:cNvPr>
          <p:cNvSpPr txBox="1"/>
          <p:nvPr/>
        </p:nvSpPr>
        <p:spPr>
          <a:xfrm>
            <a:off x="8839570" y="1833872"/>
            <a:ext cx="3352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cartina sono evidenziati </a:t>
            </a:r>
          </a:p>
          <a:p>
            <a:r>
              <a:rPr lang="it-IT" dirty="0"/>
              <a:t>i comuni con più di 250 nuovi casi negli ultimi 7 giorni </a:t>
            </a:r>
          </a:p>
          <a:p>
            <a:r>
              <a:rPr lang="it-IT" dirty="0"/>
              <a:t>ogni 100.000 abitanti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E’ importante osservare le aree con più comuni coinvolti (nei comuni piccoli la soglia di 250/100.000 ab è meno significativa)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18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67F0DE-2F61-4AA4-95D7-DA89C5C1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F57E0-CB60-4B48-B957-691C05A55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39EC84E1-8088-4C6C-9F66-77E989F3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b="24525"/>
          <a:stretch/>
        </p:blipFill>
        <p:spPr>
          <a:xfrm>
            <a:off x="5639445" y="574765"/>
            <a:ext cx="3900139" cy="3365908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1A20A4C1-707D-4A39-8E63-681E34577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35549"/>
          <a:stretch/>
        </p:blipFill>
        <p:spPr>
          <a:xfrm>
            <a:off x="4040778" y="4105909"/>
            <a:ext cx="3900139" cy="2602911"/>
          </a:xfrm>
          <a:prstGeom prst="rect">
            <a:avLst/>
          </a:prstGeom>
        </p:spPr>
      </p:pic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433DC19C-BA74-4E7C-9C6F-1CD64BA15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14022" r="36589" b="23688"/>
          <a:stretch/>
        </p:blipFill>
        <p:spPr>
          <a:xfrm>
            <a:off x="1872341" y="681037"/>
            <a:ext cx="240059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29F2-9E39-4490-AA02-1931707C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733B77-0A4B-4B09-BBAE-AB8F28A1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2A7AB9-558E-4B3E-8BE2-8A0DD905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71437"/>
            <a:ext cx="11191875" cy="6715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4BE1B1-D067-4A9F-8275-53549632676F}"/>
              </a:ext>
            </a:extLst>
          </p:cNvPr>
          <p:cNvSpPr txBox="1"/>
          <p:nvPr/>
        </p:nvSpPr>
        <p:spPr>
          <a:xfrm>
            <a:off x="1802675" y="2838994"/>
            <a:ext cx="17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Nuovi casi covid </a:t>
            </a:r>
          </a:p>
        </p:txBody>
      </p:sp>
    </p:spTree>
    <p:extLst>
      <p:ext uri="{BB962C8B-B14F-4D97-AF65-F5344CB8AC3E}">
        <p14:creationId xmlns:p14="http://schemas.microsoft.com/office/powerpoint/2010/main" val="52261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20022-F3FD-4348-B92D-A20A726E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65E6CC-7137-4373-8CC7-DBFECFF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3B26F4-217B-425F-A6B3-A85CD173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0"/>
            <a:ext cx="111156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BE9F3A-3655-4F6A-86C4-453F5134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425"/>
            <a:ext cx="10515600" cy="556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CAMBIO DI STRATEGIA VACCINALE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Si passa da una sola logica di riduzione del danno ad una logica di  </a:t>
            </a:r>
            <a:r>
              <a:rPr lang="it-IT" dirty="0">
                <a:highlight>
                  <a:srgbClr val="FFFF00"/>
                </a:highlight>
              </a:rPr>
              <a:t>SANITA’ PUBBLICA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/>
              <a:t>Obiettivo è mitigare la diffusione del virus con due interventi:</a:t>
            </a:r>
          </a:p>
          <a:p>
            <a:pPr>
              <a:buFontTx/>
              <a:buChar char="-"/>
            </a:pPr>
            <a:r>
              <a:rPr lang="it-IT" dirty="0"/>
              <a:t>diminuire i contatti sociali nelle zone più colpite: zona arancione rinforzata nella </a:t>
            </a:r>
            <a:r>
              <a:rPr lang="it-IT" dirty="0" err="1"/>
              <a:t>prov</a:t>
            </a:r>
            <a:r>
              <a:rPr lang="it-IT" dirty="0"/>
              <a:t> di Brescia ed in alcuni comuni adiacenti (es basso </a:t>
            </a:r>
            <a:r>
              <a:rPr lang="it-IT" dirty="0" err="1"/>
              <a:t>sebino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dirty="0"/>
              <a:t>mitigare la diffusione del virus vaccinando prioritariamente i comuni limitrofi alle zone più colpite  (azione centripeta)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276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154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23/2/2021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Danilo Cereda</dc:creator>
  <cp:lastModifiedBy>Michela Secol</cp:lastModifiedBy>
  <cp:revision>6</cp:revision>
  <cp:lastPrinted>2021-02-23T11:25:05Z</cp:lastPrinted>
  <dcterms:created xsi:type="dcterms:W3CDTF">2021-02-23T10:28:15Z</dcterms:created>
  <dcterms:modified xsi:type="dcterms:W3CDTF">2021-02-23T11:26:28Z</dcterms:modified>
</cp:coreProperties>
</file>