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575"/>
  </p:normalViewPr>
  <p:slideViewPr>
    <p:cSldViewPr snapToGrid="0">
      <p:cViewPr varScale="1">
        <p:scale>
          <a:sx n="58" d="100"/>
          <a:sy n="58" d="100"/>
        </p:scale>
        <p:origin x="8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83CAFA-BD3D-C6B9-BB21-92ECCCB72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7B9EC3F-2246-1BEA-D5AB-F2292B6937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A1E0F7-DE4D-24E0-219A-21C8996B8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F856-9C83-D04E-B260-DF35A6AD3835}" type="datetimeFigureOut">
              <a:rPr lang="it-IT" smtClean="0"/>
              <a:t>17/04/2023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320DC7-0569-B943-434C-3B2FF8FD5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2B242CD-DD2B-168E-6575-630DE41BC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7AB2-547D-324F-8306-7AD6A2AF19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8167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D02D13-A5D0-C559-0F2F-F9697AECC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222BB6A-7CC8-99EA-0C5E-7365CA1362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E342DB-FA5E-58CC-F6C8-FB90B3CD3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F856-9C83-D04E-B260-DF35A6AD3835}" type="datetimeFigureOut">
              <a:rPr lang="it-IT" smtClean="0"/>
              <a:t>17/04/2023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30C722-5B84-8C65-A58D-FEBB5DE1E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CE4F9B-906C-24C8-D366-AB50CB1AB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7AB2-547D-324F-8306-7AD6A2AF19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763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9AA916E-4FDB-B90D-069B-48D1A23FF4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B16CCAE-EAD1-46C8-1E83-C6E9C9E230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2FA300E-7D50-01A3-1290-9C79EAFA5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F856-9C83-D04E-B260-DF35A6AD3835}" type="datetimeFigureOut">
              <a:rPr lang="it-IT" smtClean="0"/>
              <a:t>17/04/2023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C07934B-6C80-AEE4-9563-523D26EF7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B4035E-03D9-2315-3914-6369E723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7AB2-547D-324F-8306-7AD6A2AF19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5637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92DAEF-BD26-800C-E1D5-E011201FC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4C07B7-1907-4282-D45E-1BFF908AD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910893E-22A2-1DDF-DD7F-233D18A48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F856-9C83-D04E-B260-DF35A6AD3835}" type="datetimeFigureOut">
              <a:rPr lang="it-IT" smtClean="0"/>
              <a:t>17/04/2023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ECB0064-7554-FCBF-E9B9-0FEDDCF75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88CAC8B-7699-B0E3-E9D6-CF18A713D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7AB2-547D-324F-8306-7AD6A2AF19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0359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15D23B-D1AF-3D41-D059-E8F0F8F3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B06A4FD-F795-C1D7-F413-0614D9E8E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FF6549-86A0-039F-5823-03ED73849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F856-9C83-D04E-B260-DF35A6AD3835}" type="datetimeFigureOut">
              <a:rPr lang="it-IT" smtClean="0"/>
              <a:t>17/04/2023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02CD6A4-CFBE-E745-5940-CBF8C006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6F5E42-54AA-A963-67A1-67BF5D5E4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7AB2-547D-324F-8306-7AD6A2AF19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411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FBF0B8-14F5-6B01-6128-9EBCC66D9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E07C04-FC22-0F59-17B3-2F7E641232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ACB248B-88E1-4B04-D6C7-804DF74BC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198195E-80D4-4105-DFE3-619312418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F856-9C83-D04E-B260-DF35A6AD3835}" type="datetimeFigureOut">
              <a:rPr lang="it-IT" smtClean="0"/>
              <a:t>17/04/2023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C8D09FB-171E-329B-86B2-7065ABB84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13A7F56-BFCD-1AE3-6C52-FB5663DF8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7AB2-547D-324F-8306-7AD6A2AF19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6624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F00DE0-2BBC-1605-408D-71C2468E3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C9E4E89-77E7-17A9-9454-6EC1ED17C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F345C31-1FC5-A22E-82AB-740083E5E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087B1B9-ABD6-F79D-7194-6CD02B7594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5E1E140-0F99-0DCC-466A-DAF00CE72E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C9F2E57-96D1-A18F-2EC7-72511F095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F856-9C83-D04E-B260-DF35A6AD3835}" type="datetimeFigureOut">
              <a:rPr lang="it-IT" smtClean="0"/>
              <a:t>17/04/2023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88A54F9-E360-4F88-38EA-39136E90C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DE7789C-78E5-3B1B-68D6-B5766B417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7AB2-547D-324F-8306-7AD6A2AF19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28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1FFDD2-95BA-521C-3554-6F2136AE0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6C276F7-B0E4-9B2C-F20C-C6C217A10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F856-9C83-D04E-B260-DF35A6AD3835}" type="datetimeFigureOut">
              <a:rPr lang="it-IT" smtClean="0"/>
              <a:t>17/04/2023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3B21B31-46FA-5DD9-090B-543B7E272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A64FCA7-3FBB-7FDE-9716-F5808332E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7AB2-547D-324F-8306-7AD6A2AF19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741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D4D1661-F693-5FBE-1D1F-A52BA6077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F856-9C83-D04E-B260-DF35A6AD3835}" type="datetimeFigureOut">
              <a:rPr lang="it-IT" smtClean="0"/>
              <a:t>17/04/2023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F6BAD11-8FD4-48F7-EF8A-B3ECB7937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745A412-307E-96EB-23A6-70B2F919C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7AB2-547D-324F-8306-7AD6A2AF19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0439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596B6E-6136-C727-29C0-8D1EFBC59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C13AFD-DB57-3DA3-CF05-9CA2337F7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E0B7CDE-0681-8314-7F2D-AAAA8A2504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ED2F90C-AA58-4F77-DE4B-7F153F559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F856-9C83-D04E-B260-DF35A6AD3835}" type="datetimeFigureOut">
              <a:rPr lang="it-IT" smtClean="0"/>
              <a:t>17/04/2023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A4E1478-F652-1078-1ADD-CF0780273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EE1DC8E-E264-965B-2100-E47EFEA9E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7AB2-547D-324F-8306-7AD6A2AF19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0753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22F7A5-813C-31F4-84C8-E30CC5ED2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32E2322-0956-9BD7-585C-541C7BA38D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52A2B3E-5ADC-6EAC-9EAD-4785DD5516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99A425-B262-4CE6-7643-CC84B8354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F856-9C83-D04E-B260-DF35A6AD3835}" type="datetimeFigureOut">
              <a:rPr lang="it-IT" smtClean="0"/>
              <a:t>17/04/2023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A5BD4B8-503D-9969-3DE1-853141E47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C62394D-1AB4-D86B-489F-8CD41FB51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7AB2-547D-324F-8306-7AD6A2AF19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7510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04A8EAE-625C-BD07-B1DC-C82101A89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67D7B0F-8EB5-5CBC-1087-5B0BA5D40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19032E-7BD3-7C24-0FE6-1AA3A21268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0F856-9C83-D04E-B260-DF35A6AD3835}" type="datetimeFigureOut">
              <a:rPr lang="it-IT" smtClean="0"/>
              <a:t>17/04/2023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B01C1F5-B1C8-FD01-4D9F-E5F4661EB3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2F5AB6-4849-118C-5EEF-20F74D4634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07AB2-547D-324F-8306-7AD6A2AF19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7581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FA6448DF-8962-4E4B-092F-5CFE24F79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9380FC54-D1DB-3BF5-8975-651EA8B28D5B}"/>
              </a:ext>
            </a:extLst>
          </p:cNvPr>
          <p:cNvSpPr txBox="1"/>
          <p:nvPr/>
        </p:nvSpPr>
        <p:spPr>
          <a:xfrm>
            <a:off x="2107664" y="1955457"/>
            <a:ext cx="7976672" cy="4278094"/>
          </a:xfrm>
          <a:prstGeom prst="rect">
            <a:avLst/>
          </a:prstGeom>
          <a:solidFill>
            <a:schemeClr val="bg1">
              <a:alpha val="511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CAMBIAMENTO CLIMATICO E SICCITA’: </a:t>
            </a:r>
          </a:p>
          <a:p>
            <a:pPr algn="ctr"/>
            <a:r>
              <a:rPr lang="it-IT" sz="3200" b="1" dirty="0">
                <a:solidFill>
                  <a:srgbClr val="FF0000"/>
                </a:solidFill>
              </a:rPr>
              <a:t>IMPATTO SUL CREMASCO</a:t>
            </a:r>
          </a:p>
          <a:p>
            <a:pPr algn="ctr"/>
            <a:endParaRPr lang="it-IT" sz="2600" b="1" dirty="0"/>
          </a:p>
          <a:p>
            <a:pPr algn="ctr"/>
            <a:r>
              <a:rPr lang="it-IT" sz="2600" b="1" dirty="0"/>
              <a:t>Dottore Agronomo Emanuele </a:t>
            </a:r>
            <a:r>
              <a:rPr lang="it-IT" sz="2600" b="1" dirty="0" err="1"/>
              <a:t>Cabini</a:t>
            </a:r>
            <a:endParaRPr lang="it-IT" sz="2600" b="1" dirty="0"/>
          </a:p>
          <a:p>
            <a:pPr algn="ctr"/>
            <a:endParaRPr lang="it-IT" sz="2600" b="1" dirty="0"/>
          </a:p>
          <a:p>
            <a:pPr algn="ctr"/>
            <a:r>
              <a:rPr lang="it-IT" sz="2600" b="1" dirty="0"/>
              <a:t>Presidente dei Dottori Agronomi e Dottori forestali della Provincia di Cremona</a:t>
            </a:r>
          </a:p>
          <a:p>
            <a:pPr algn="ctr"/>
            <a:endParaRPr lang="it-IT" sz="2600" b="1" dirty="0"/>
          </a:p>
          <a:p>
            <a:pPr algn="ctr"/>
            <a:r>
              <a:rPr lang="it-IT" sz="2600" b="1" dirty="0">
                <a:solidFill>
                  <a:schemeClr val="accent1"/>
                </a:solidFill>
              </a:rPr>
              <a:t>#</a:t>
            </a:r>
            <a:r>
              <a:rPr lang="it-IT" sz="2600" b="1" dirty="0" err="1">
                <a:solidFill>
                  <a:schemeClr val="accent1"/>
                </a:solidFill>
              </a:rPr>
              <a:t>crisiclimatica</a:t>
            </a:r>
            <a:endParaRPr lang="it-IT" sz="2600" b="1" dirty="0">
              <a:solidFill>
                <a:schemeClr val="accent1"/>
              </a:solidFill>
            </a:endParaRPr>
          </a:p>
          <a:p>
            <a:pPr algn="ctr"/>
            <a:endParaRPr lang="it-IT" sz="2600" b="1" dirty="0"/>
          </a:p>
        </p:txBody>
      </p:sp>
    </p:spTree>
    <p:extLst>
      <p:ext uri="{BB962C8B-B14F-4D97-AF65-F5344CB8AC3E}">
        <p14:creationId xmlns:p14="http://schemas.microsoft.com/office/powerpoint/2010/main" val="372161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292331-424E-2FD7-CEFC-524C2A346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1376"/>
            <a:ext cx="10515600" cy="5835587"/>
          </a:xfrm>
        </p:spPr>
        <p:txBody>
          <a:bodyPr>
            <a:normAutofit fontScale="92500" lnSpcReduction="1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EFFETTI DELLA SICCITA’ NEL CREMASCO:  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perdita resa unitaria (t/Ha/coltura);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perdita produttività agricola complessiva (abbandono 2° raccolti); 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perdita autosufficienza aziendale e ricorso al mercato per acquisto materie prime  (es. settore zootecnico, settore agroenergie…);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perdita colture e prodotti tradizionali legati al sistema irriguo cremasco  </a:t>
            </a:r>
          </a:p>
          <a:p>
            <a:pPr marL="0" indent="0">
              <a:buNone/>
            </a:pPr>
            <a:r>
              <a:rPr lang="it-IT" dirty="0"/>
              <a:t>(es. fieno da prati stabili);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perdita di biodiversità autoctona (zone umide, fontanili…) ;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07B4134-D53A-AC22-4D9A-668B7D4305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5200" y="0"/>
            <a:ext cx="2336799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391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2F1E5CD1-A643-529A-351A-36AB3DA80552}"/>
              </a:ext>
            </a:extLst>
          </p:cNvPr>
          <p:cNvSpPr txBox="1">
            <a:spLocks/>
          </p:cNvSpPr>
          <p:nvPr/>
        </p:nvSpPr>
        <p:spPr>
          <a:xfrm>
            <a:off x="494270" y="185351"/>
            <a:ext cx="10859530" cy="6351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/>
              <a:t>TEMI DI DISCUSSIONE: 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it-IT" i="1" dirty="0">
                <a:solidFill>
                  <a:srgbClr val="FF0000"/>
                </a:solidFill>
              </a:rPr>
              <a:t>(A livello nazionale)</a:t>
            </a:r>
            <a:r>
              <a:rPr lang="it-IT" i="1" dirty="0"/>
              <a:t> </a:t>
            </a:r>
            <a:r>
              <a:rPr lang="it-IT" dirty="0"/>
              <a:t>Assicurazioni avversità atmosferiche e catastrofali;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it-IT" i="1" dirty="0">
                <a:solidFill>
                  <a:srgbClr val="FF0000"/>
                </a:solidFill>
              </a:rPr>
              <a:t>(A livello nazionale </a:t>
            </a:r>
            <a:r>
              <a:rPr lang="it-IT" i="1" dirty="0">
                <a:solidFill>
                  <a:srgbClr val="00B050"/>
                </a:solidFill>
              </a:rPr>
              <a:t>e regionale) </a:t>
            </a:r>
            <a:r>
              <a:rPr lang="it-IT" dirty="0"/>
              <a:t>Indennizzi per mancata produzione;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dirty="0"/>
          </a:p>
          <a:p>
            <a:pPr marL="0" indent="0">
              <a:buNone/>
            </a:pPr>
            <a:r>
              <a:rPr lang="it-IT" i="1" dirty="0">
                <a:solidFill>
                  <a:srgbClr val="00B050"/>
                </a:solidFill>
              </a:rPr>
              <a:t>(A livello regionale) </a:t>
            </a:r>
            <a:r>
              <a:rPr lang="it-IT" dirty="0"/>
              <a:t>Programma Sviluppo Rurale (PSR) – Aumento % investimenti per conversione metodi irrigui (aumento costi di realizzazione a causa dei rincari);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i="1" dirty="0">
                <a:solidFill>
                  <a:srgbClr val="00B050"/>
                </a:solidFill>
              </a:rPr>
              <a:t>(A livello regionale) </a:t>
            </a:r>
            <a:r>
              <a:rPr lang="it-IT" dirty="0"/>
              <a:t>Politiche di adattamento al cambiamento climatico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dirty="0"/>
          </a:p>
          <a:p>
            <a:pPr marL="0" indent="0">
              <a:buFont typeface="Arial" panose="020B0604020202020204" pitchFamily="34" charset="0"/>
              <a:buNone/>
            </a:pPr>
            <a:endParaRPr lang="it-IT" dirty="0"/>
          </a:p>
          <a:p>
            <a:pPr marL="0" indent="0">
              <a:buFont typeface="Arial" panose="020B0604020202020204" pitchFamily="34" charset="0"/>
              <a:buNone/>
            </a:pPr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1A41C54-8E49-4542-41D2-ADD9EB1F9F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5201" y="5543550"/>
            <a:ext cx="2336799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787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702D77AE-7F46-94C7-A7B8-45B2BDB1B1CE}"/>
              </a:ext>
            </a:extLst>
          </p:cNvPr>
          <p:cNvSpPr txBox="1">
            <a:spLocks/>
          </p:cNvSpPr>
          <p:nvPr/>
        </p:nvSpPr>
        <p:spPr>
          <a:xfrm>
            <a:off x="494270" y="185351"/>
            <a:ext cx="10859530" cy="635137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/>
              <a:t>TEMI DI DISCUSSIONE: 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it-IT" i="1" dirty="0">
                <a:solidFill>
                  <a:srgbClr val="00B0F0"/>
                </a:solidFill>
              </a:rPr>
              <a:t>(A livello locale)</a:t>
            </a:r>
            <a:r>
              <a:rPr lang="it-IT" dirty="0"/>
              <a:t> Disponibilità idrica ridotta, salvaguardia dei primi raccolti;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dirty="0"/>
          </a:p>
          <a:p>
            <a:pPr marL="0" indent="0">
              <a:buNone/>
            </a:pPr>
            <a:r>
              <a:rPr lang="it-IT" i="1" dirty="0">
                <a:solidFill>
                  <a:srgbClr val="00B0F0"/>
                </a:solidFill>
              </a:rPr>
              <a:t>(A livello locale)</a:t>
            </a:r>
            <a:r>
              <a:rPr lang="it-IT" dirty="0"/>
              <a:t> Accumulo di acque piovane, valorizzazione degli ambiti estrattivi (es. cave), recupero delle acque reflue;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dirty="0"/>
          </a:p>
          <a:p>
            <a:pPr marL="0" indent="0">
              <a:buNone/>
            </a:pPr>
            <a:r>
              <a:rPr lang="it-IT" i="1" dirty="0">
                <a:solidFill>
                  <a:srgbClr val="00B0F0"/>
                </a:solidFill>
              </a:rPr>
              <a:t>(A livello locale)</a:t>
            </a:r>
            <a:r>
              <a:rPr lang="it-IT" dirty="0"/>
              <a:t>  Utilizzo dell’acqua invernale per ricaricare le falde;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i="1" dirty="0">
              <a:solidFill>
                <a:srgbClr val="7030A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it-IT" i="1" dirty="0">
                <a:solidFill>
                  <a:srgbClr val="7030A0"/>
                </a:solidFill>
              </a:rPr>
              <a:t>(A livello aziendale) </a:t>
            </a:r>
            <a:r>
              <a:rPr lang="it-IT" dirty="0"/>
              <a:t>Nuovi metodi di irrigazione;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dirty="0"/>
          </a:p>
          <a:p>
            <a:pPr marL="0" indent="0">
              <a:buNone/>
            </a:pPr>
            <a:r>
              <a:rPr lang="it-IT" i="1" dirty="0">
                <a:solidFill>
                  <a:srgbClr val="7030A0"/>
                </a:solidFill>
              </a:rPr>
              <a:t>(A livello aziendale) </a:t>
            </a:r>
            <a:r>
              <a:rPr lang="it-IT" dirty="0"/>
              <a:t>Captazione acque (pozzi);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i="1" dirty="0">
                <a:solidFill>
                  <a:srgbClr val="7030A0"/>
                </a:solidFill>
              </a:rPr>
              <a:t>(A livello aziendale) </a:t>
            </a:r>
            <a:r>
              <a:rPr lang="it-IT" dirty="0"/>
              <a:t>Cambio culturale e colturale.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dirty="0"/>
          </a:p>
          <a:p>
            <a:pPr marL="0" indent="0">
              <a:buFont typeface="Arial" panose="020B0604020202020204" pitchFamily="34" charset="0"/>
              <a:buNone/>
            </a:pPr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AAA797F9-836A-982A-338A-F9A9231EA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5201" y="5543550"/>
            <a:ext cx="2336799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3498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253</Words>
  <Application>Microsoft Office PowerPoint</Application>
  <PresentationFormat>Widescreen</PresentationFormat>
  <Paragraphs>43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Emanuele Cabini</dc:creator>
  <cp:lastModifiedBy>Piloni Matteo</cp:lastModifiedBy>
  <cp:revision>4</cp:revision>
  <dcterms:created xsi:type="dcterms:W3CDTF">2023-04-13T17:03:35Z</dcterms:created>
  <dcterms:modified xsi:type="dcterms:W3CDTF">2023-04-17T12:43:06Z</dcterms:modified>
</cp:coreProperties>
</file>