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77" r:id="rId3"/>
    <p:sldId id="288" r:id="rId4"/>
    <p:sldId id="308" r:id="rId5"/>
    <p:sldId id="316" r:id="rId6"/>
    <p:sldId id="313" r:id="rId7"/>
    <p:sldId id="306" r:id="rId8"/>
    <p:sldId id="319" r:id="rId9"/>
    <p:sldId id="315" r:id="rId10"/>
    <p:sldId id="314" r:id="rId11"/>
    <p:sldId id="309" r:id="rId12"/>
    <p:sldId id="318" r:id="rId13"/>
    <p:sldId id="317" r:id="rId14"/>
    <p:sldId id="310" r:id="rId15"/>
    <p:sldId id="320" r:id="rId16"/>
    <p:sldId id="358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88" r:id="rId27"/>
    <p:sldId id="374" r:id="rId28"/>
    <p:sldId id="375" r:id="rId29"/>
    <p:sldId id="378" r:id="rId30"/>
    <p:sldId id="387" r:id="rId31"/>
    <p:sldId id="380" r:id="rId32"/>
    <p:sldId id="382" r:id="rId33"/>
    <p:sldId id="384" r:id="rId34"/>
    <p:sldId id="275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36485905363542E-2"/>
          <c:y val="5.0925925925925923E-2"/>
          <c:w val="0.86798419265388438"/>
          <c:h val="0.8416746864975212"/>
        </c:manualLayout>
      </c:layout>
      <c:scatterChart>
        <c:scatterStyle val="lineMarker"/>
        <c:varyColors val="0"/>
        <c:ser>
          <c:idx val="0"/>
          <c:order val="0"/>
          <c:tx>
            <c:v>Media 2017-2021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Foglio1!$A$23:$A$34</c:f>
              <c:numCache>
                <c:formatCode>d\-mmm</c:formatCode>
                <c:ptCount val="12"/>
                <c:pt idx="0">
                  <c:v>44713</c:v>
                </c:pt>
                <c:pt idx="1">
                  <c:v>44722</c:v>
                </c:pt>
                <c:pt idx="2">
                  <c:v>44723</c:v>
                </c:pt>
                <c:pt idx="3">
                  <c:v>44732</c:v>
                </c:pt>
                <c:pt idx="4">
                  <c:v>44733</c:v>
                </c:pt>
                <c:pt idx="5">
                  <c:v>44742</c:v>
                </c:pt>
                <c:pt idx="6">
                  <c:v>44743</c:v>
                </c:pt>
                <c:pt idx="7">
                  <c:v>44752</c:v>
                </c:pt>
                <c:pt idx="8">
                  <c:v>44753</c:v>
                </c:pt>
                <c:pt idx="9">
                  <c:v>44762</c:v>
                </c:pt>
                <c:pt idx="10">
                  <c:v>44763</c:v>
                </c:pt>
                <c:pt idx="11">
                  <c:v>44773</c:v>
                </c:pt>
              </c:numCache>
            </c:numRef>
          </c:xVal>
          <c:yVal>
            <c:numRef>
              <c:f>Foglio1!$B$23:$B$34</c:f>
              <c:numCache>
                <c:formatCode>General</c:formatCode>
                <c:ptCount val="12"/>
                <c:pt idx="0">
                  <c:v>90.4</c:v>
                </c:pt>
                <c:pt idx="1">
                  <c:v>90.4</c:v>
                </c:pt>
                <c:pt idx="2">
                  <c:v>95.2</c:v>
                </c:pt>
                <c:pt idx="3">
                  <c:v>95.2</c:v>
                </c:pt>
                <c:pt idx="4">
                  <c:v>98</c:v>
                </c:pt>
                <c:pt idx="5">
                  <c:v>98</c:v>
                </c:pt>
                <c:pt idx="6">
                  <c:v>96.6</c:v>
                </c:pt>
                <c:pt idx="7">
                  <c:v>96.6</c:v>
                </c:pt>
                <c:pt idx="8">
                  <c:v>95</c:v>
                </c:pt>
                <c:pt idx="9">
                  <c:v>95</c:v>
                </c:pt>
                <c:pt idx="10">
                  <c:v>91.2</c:v>
                </c:pt>
                <c:pt idx="11">
                  <c:v>91.2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0E-49DC-B06F-78172DF9E131}"/>
            </c:ext>
          </c:extLst>
        </c:ser>
        <c:ser>
          <c:idx val="1"/>
          <c:order val="1"/>
          <c:tx>
            <c:v>2022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Foglio1!$C$23:$C$32</c:f>
              <c:numCache>
                <c:formatCode>d\-mmm</c:formatCode>
                <c:ptCount val="10"/>
                <c:pt idx="0">
                  <c:v>44713</c:v>
                </c:pt>
                <c:pt idx="1">
                  <c:v>44727</c:v>
                </c:pt>
                <c:pt idx="2">
                  <c:v>44728</c:v>
                </c:pt>
                <c:pt idx="3">
                  <c:v>44744</c:v>
                </c:pt>
                <c:pt idx="4">
                  <c:v>44745</c:v>
                </c:pt>
                <c:pt idx="5">
                  <c:v>44750</c:v>
                </c:pt>
                <c:pt idx="6">
                  <c:v>44751</c:v>
                </c:pt>
                <c:pt idx="7">
                  <c:v>44760</c:v>
                </c:pt>
                <c:pt idx="8">
                  <c:v>44761</c:v>
                </c:pt>
                <c:pt idx="9">
                  <c:v>44775</c:v>
                </c:pt>
              </c:numCache>
            </c:numRef>
          </c:xVal>
          <c:yVal>
            <c:numRef>
              <c:f>Foglio1!$D$23:$D$32</c:f>
              <c:numCache>
                <c:formatCode>General</c:formatCode>
                <c:ptCount val="10"/>
                <c:pt idx="0">
                  <c:v>70</c:v>
                </c:pt>
                <c:pt idx="1">
                  <c:v>70</c:v>
                </c:pt>
                <c:pt idx="2">
                  <c:v>60</c:v>
                </c:pt>
                <c:pt idx="3">
                  <c:v>60</c:v>
                </c:pt>
                <c:pt idx="4">
                  <c:v>50</c:v>
                </c:pt>
                <c:pt idx="5">
                  <c:v>50</c:v>
                </c:pt>
                <c:pt idx="6">
                  <c:v>40</c:v>
                </c:pt>
                <c:pt idx="7">
                  <c:v>40</c:v>
                </c:pt>
                <c:pt idx="8">
                  <c:v>30</c:v>
                </c:pt>
                <c:pt idx="9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0E-49DC-B06F-78172DF9E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1726592"/>
        <c:axId val="461724624"/>
      </c:scatterChart>
      <c:valAx>
        <c:axId val="461726592"/>
        <c:scaling>
          <c:orientation val="minMax"/>
          <c:max val="44773"/>
          <c:min val="4471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1724624"/>
        <c:crosses val="autoZero"/>
        <c:crossBetween val="midCat"/>
      </c:valAx>
      <c:valAx>
        <c:axId val="4617246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Erogazione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1726592"/>
        <c:crosses val="autoZero"/>
        <c:crossBetween val="midCat"/>
      </c:valAx>
      <c:spPr>
        <a:noFill/>
        <a:ln>
          <a:solidFill>
            <a:schemeClr val="bg2">
              <a:lumMod val="90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67624956255468072"/>
          <c:y val="0.73668926800816559"/>
          <c:w val="0.27375043744531935"/>
          <c:h val="0.1562510936132983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2T10:44:40.6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1 113,'0'-1,"0"0,0 0,1 0,-1 0,1 0,-1 0,0 0,1 0,0 0,-1 0,1 1,0-1,-1 0,1 0,0 1,0-1,-1 1,1-1,0 0,0 1,0 0,0-1,0 1,0-1,0 1,0 0,1 0,32-6,-32 5,89-4,97 5,-76 2,-41-2,0 4,121 21,-122-13,141 7,72-20,-104-1,413 2,-560-2,0-1,-1-2,34-9,31-6,13 7,-60 9,-1-2,1-3,67-21,-92 22,1 1,0 1,0 1,1 2,34-2,-36 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0C534-3766-43D5-AF31-8D70DB2ED39F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B9F0A-BC6A-4656-8707-5DE144D83F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56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109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684D4-AA8E-4B4E-BAD2-970DBD82ADA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0172F-CF7B-45BE-85E8-20F3B6AED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AA92A5-79DC-4C1C-BB0C-5C7A6C6AC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5F235F-5D0B-40BF-A283-B62807622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475C5B-359E-479A-B58E-5456D1AD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B3113B-6157-499D-B7B8-770E923D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9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6CA6D-F169-49FE-B010-B0FB2488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F308BC-0593-4AEB-A48F-E766C03C9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10D6F0-5FEF-4CDC-B5FF-51C0228A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A500E2-0A28-4938-B2E9-0CB385CD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416482-86B1-4DA4-8A4D-383A86F2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13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2DC6F04-9ECF-49EA-8DAF-4BCDA65D5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CC5218-C03E-4992-8C7E-7D77D3149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62B84C-4814-4FEC-9784-2FA4509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204122-BF27-484C-98C4-C4BA5822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5E0EE5-EA28-4E98-AD06-C1FDEC95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67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818539-AE27-4464-9ED6-A9FEBA03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617EEA-D3F2-4DD0-B3A7-F504948FD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5017AE-8666-4FC6-8A79-084ACD6B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732BF3-DE29-40CF-9B40-25A5CE5F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3A0A45-D97A-49F2-8378-5DD5AB7B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22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5406F9-2C20-4667-A3B7-5DBBE9F3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FF7C6D-4DD4-4657-839D-6C5534F3D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9161F4-F6A6-4B66-80A5-70E0AA24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43736D-90C3-493F-ACAF-A20E474E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D56A07-D39A-4D76-83BF-1D09BB808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4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B92C4-2C14-4697-B688-09B7A730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60D95D-7534-4B09-A1A0-DBA494713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4AF815-67C7-4CCF-AE1F-FEB1E9C68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F51FB5-9B04-4A96-A868-91D3A226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E0EC7D-705E-435D-8159-3AE3D631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EDC013-7888-41A2-85C0-85302A4A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63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22B08D-3E86-4649-B46D-616631EA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93D9BA-A897-463A-BC1E-654544CC8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C7816B-E55F-40C5-9424-632950002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77825D4-AE48-4968-A0B4-54EB51467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29034FB-E81E-4870-8BF4-C33F540B0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5F6F063-C9F1-42C5-ADF8-162CBE312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878FC2C-E71A-42CE-AD90-7A202183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534060-913C-4FCF-B7BA-0B4C54F2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77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CC44A-EE8C-410C-A2BC-CCBF7FBF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776DBB-4AC7-43B1-B8D3-B1218D7AA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3E33D0-9B8E-4786-91BE-7D43FDE8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579BE0-A02A-416C-A31D-BF1782C2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9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FECFD3-2C9A-41B5-816F-C0E45DB2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BAE56E-14D7-4601-AD32-0D72BC62C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8C0444-00FF-42E2-BA7B-2DD159B4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28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33C779-ED88-4EBF-B89C-171E6D51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20D089-1558-4E85-A00D-C7FE6B0CB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3CD2EB-00BC-47CB-AF5E-B31F939E7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B3AAEB-F8ED-4837-8161-D09AE9DF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809CE2-441D-4BAC-A571-13E2ADAD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C1625D-E19C-491B-87F2-37343D7A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8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767DD3-74AB-47D0-9782-EC046065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6F2BED-92FF-47E5-8960-C716ECE62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F25618-0772-4925-AC5B-61CE6F3DC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962147-9BE2-46B0-8910-74102826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F9D365-F94E-4C0F-B250-544EF106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9CA79B-CEBF-4333-A874-ACA14045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33A7D4D-6DF7-4FE0-83A2-E88B050D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60D4E6-AA4A-4FBB-B44E-6B66FBC4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209144-3484-45A2-9BB7-201E227E8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46600-5C30-47B5-9901-66D8593F8613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B5D2CC-55C1-4FA7-82DF-987461539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C895C0-6BB4-4190-B8D5-8B72FCDE2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9D36E-08CF-4054-B6E9-494A93E29B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86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9.jpeg"/><Relationship Id="rId4" Type="http://schemas.openxmlformats.org/officeDocument/2006/relationships/image" Target="../media/image2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wmf"/><Relationship Id="rId5" Type="http://schemas.openxmlformats.org/officeDocument/2006/relationships/image" Target="../media/image5.jpeg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customXml" Target="../ink/ink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A3F5653-0FBA-5585-FBA8-D467FF0A7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0" b="38363"/>
          <a:stretch/>
        </p:blipFill>
        <p:spPr>
          <a:xfrm>
            <a:off x="-1" y="1905000"/>
            <a:ext cx="12191999" cy="338453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9DE4A4D-73DF-4E61-BF09-29227712665A}"/>
              </a:ext>
            </a:extLst>
          </p:cNvPr>
          <p:cNvSpPr txBox="1"/>
          <p:nvPr/>
        </p:nvSpPr>
        <p:spPr>
          <a:xfrm>
            <a:off x="0" y="1111269"/>
            <a:ext cx="1219199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4400" dirty="0">
              <a:solidFill>
                <a:schemeClr val="bg2"/>
              </a:solidFill>
            </a:endParaRPr>
          </a:p>
          <a:p>
            <a:pPr algn="ctr"/>
            <a:r>
              <a:rPr lang="it-IT" sz="4400" dirty="0">
                <a:solidFill>
                  <a:schemeClr val="bg2"/>
                </a:solidFill>
              </a:rPr>
              <a:t>CAMBIAMENTO CLIMATICO E SICCITA’</a:t>
            </a:r>
          </a:p>
          <a:p>
            <a:pPr algn="ctr"/>
            <a:r>
              <a:rPr lang="it-IT" sz="4400" dirty="0">
                <a:solidFill>
                  <a:schemeClr val="bg2"/>
                </a:solidFill>
              </a:rPr>
              <a:t>L’IMPATTO SUL CREMASCO</a:t>
            </a:r>
          </a:p>
          <a:p>
            <a:pPr algn="ctr"/>
            <a:endParaRPr lang="it-IT" sz="4400" dirty="0">
              <a:solidFill>
                <a:schemeClr val="bg2"/>
              </a:solidFill>
            </a:endParaRPr>
          </a:p>
          <a:p>
            <a:pPr algn="ctr"/>
            <a:r>
              <a:rPr lang="it-IT" sz="3200" dirty="0">
                <a:solidFill>
                  <a:schemeClr val="bg2"/>
                </a:solidFill>
              </a:rPr>
              <a:t>Crema  13 aprile 2023</a:t>
            </a:r>
            <a:endParaRPr lang="it-IT" sz="1600" dirty="0">
              <a:solidFill>
                <a:schemeClr val="bg2"/>
              </a:solidFill>
            </a:endParaRPr>
          </a:p>
          <a:p>
            <a:pPr algn="ctr"/>
            <a:endParaRPr lang="it-IT" sz="2400" dirty="0">
              <a:solidFill>
                <a:schemeClr val="bg2"/>
              </a:solidFill>
            </a:endParaRP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Ing. Paolo Micheletti</a:t>
            </a:r>
          </a:p>
          <a:p>
            <a:pPr algn="ctr"/>
            <a:endParaRPr lang="it-IT" sz="24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2400" dirty="0">
              <a:solidFill>
                <a:schemeClr val="bg2"/>
              </a:solidFill>
            </a:endParaRPr>
          </a:p>
        </p:txBody>
      </p:sp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A86DDFEC-049D-6ABA-5DFB-9F9B0A4F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476376" cy="1910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693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dei laghi - deflussi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680A787-9F65-353B-AC1C-F4FA26B44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83" y="1456174"/>
            <a:ext cx="10067341" cy="4454575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F9C158E5-D331-F753-2098-E9947B05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644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delle erogazioni alle bocche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875FFA4D-2375-03ED-ABDB-5BD2F6687A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341988"/>
              </p:ext>
            </p:extLst>
          </p:nvPr>
        </p:nvGraphicFramePr>
        <p:xfrm>
          <a:off x="2724149" y="1329928"/>
          <a:ext cx="7743825" cy="5156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10" descr="C:\Users\Utente\Desktop\IMMAGINI\StemmaConsorzio.jpg">
            <a:extLst>
              <a:ext uri="{FF2B5EF4-FFF2-40B4-BE49-F238E27FC236}">
                <a16:creationId xmlns:a16="http://schemas.microsoft.com/office/drawing/2014/main" id="{E91945E5-01A6-5A92-24E1-CF861914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74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Conseguenze sulla gestione della rete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CAD2D44-CCA2-D6DC-B04A-0DAAE5D056CC}"/>
              </a:ext>
            </a:extLst>
          </p:cNvPr>
          <p:cNvGrpSpPr/>
          <p:nvPr/>
        </p:nvGrpSpPr>
        <p:grpSpPr>
          <a:xfrm>
            <a:off x="2257425" y="1306597"/>
            <a:ext cx="2737908" cy="2122403"/>
            <a:chOff x="8266559" y="1416324"/>
            <a:chExt cx="2630042" cy="205356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8E1EE2D-D158-8CF2-DA0C-8A89CBF75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559" y="1420898"/>
              <a:ext cx="2630042" cy="2048986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8CA67E0-2651-4695-DE46-57BAE84A7767}"/>
                </a:ext>
              </a:extLst>
            </p:cNvPr>
            <p:cNvSpPr txBox="1"/>
            <p:nvPr/>
          </p:nvSpPr>
          <p:spPr>
            <a:xfrm>
              <a:off x="8266559" y="1416324"/>
              <a:ext cx="2630042" cy="658007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2"/>
                  </a:solidFill>
                </a:rPr>
                <a:t>Riorganizzazione degli orari delle singole utenze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311A9C12-487B-C0C7-AD89-7428197E62E2}"/>
              </a:ext>
            </a:extLst>
          </p:cNvPr>
          <p:cNvGrpSpPr/>
          <p:nvPr/>
        </p:nvGrpSpPr>
        <p:grpSpPr>
          <a:xfrm>
            <a:off x="5367867" y="1299273"/>
            <a:ext cx="4483556" cy="2117641"/>
            <a:chOff x="4242152" y="1466936"/>
            <a:chExt cx="4097972" cy="2048987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C193F688-8670-5B9B-A585-63439C2A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152" y="1466936"/>
              <a:ext cx="4097972" cy="2048987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226B23D-19B6-E042-11EF-E83F2FC57B8C}"/>
                </a:ext>
              </a:extLst>
            </p:cNvPr>
            <p:cNvSpPr txBox="1"/>
            <p:nvPr/>
          </p:nvSpPr>
          <p:spPr>
            <a:xfrm>
              <a:off x="4242152" y="1466936"/>
              <a:ext cx="4097972" cy="369332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2"/>
                  </a:solidFill>
                </a:rPr>
                <a:t>Instabilità della rete a seguito di manovre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66F082C-1F2E-7718-4430-C74C61510F8C}"/>
              </a:ext>
            </a:extLst>
          </p:cNvPr>
          <p:cNvGrpSpPr/>
          <p:nvPr/>
        </p:nvGrpSpPr>
        <p:grpSpPr>
          <a:xfrm>
            <a:off x="2257425" y="3509446"/>
            <a:ext cx="3623646" cy="2120985"/>
            <a:chOff x="5992795" y="3623450"/>
            <a:chExt cx="3430940" cy="196407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B0B5BEE-FE7F-F7EF-548E-4B7C7353B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795" y="3626059"/>
              <a:ext cx="3430940" cy="1961462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824EF9A9-BAD5-0871-8591-6357F88D2F33}"/>
                </a:ext>
              </a:extLst>
            </p:cNvPr>
            <p:cNvSpPr txBox="1"/>
            <p:nvPr/>
          </p:nvSpPr>
          <p:spPr>
            <a:xfrm>
              <a:off x="5992795" y="3623450"/>
              <a:ext cx="3430940" cy="369332"/>
            </a:xfrm>
            <a:prstGeom prst="rect">
              <a:avLst/>
            </a:prstGeom>
            <a:solidFill>
              <a:schemeClr val="accent6">
                <a:lumMod val="75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2"/>
                  </a:solidFill>
                </a:rPr>
                <a:t>Aumentata proliferazione algale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96B5CA1D-4C85-ED0A-5ACE-040E1A11D097}"/>
              </a:ext>
            </a:extLst>
          </p:cNvPr>
          <p:cNvGrpSpPr/>
          <p:nvPr/>
        </p:nvGrpSpPr>
        <p:grpSpPr>
          <a:xfrm>
            <a:off x="6460066" y="3509445"/>
            <a:ext cx="3391357" cy="2120987"/>
            <a:chOff x="577183" y="3307948"/>
            <a:chExt cx="4199468" cy="2789199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D5A59B5C-7496-A4BA-CD19-13D79C13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83" y="3307948"/>
              <a:ext cx="4199467" cy="278919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6BC4DA0B-602E-2360-F0BD-5F8A57F6FEEC}"/>
                </a:ext>
              </a:extLst>
            </p:cNvPr>
            <p:cNvSpPr txBox="1"/>
            <p:nvPr/>
          </p:nvSpPr>
          <p:spPr>
            <a:xfrm>
              <a:off x="577184" y="3309892"/>
              <a:ext cx="4199467" cy="646331"/>
            </a:xfrm>
            <a:prstGeom prst="rect">
              <a:avLst/>
            </a:prstGeom>
            <a:solidFill>
              <a:srgbClr val="FFFF00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2">
                      <a:lumMod val="50000"/>
                    </a:schemeClr>
                  </a:solidFill>
                </a:rPr>
                <a:t>Necessità di frequenti interventi di pulizia delle paratoie e gestione delle utenze </a:t>
              </a:r>
              <a:r>
                <a:rPr lang="it-IT" sz="1400" i="1" dirty="0">
                  <a:solidFill>
                    <a:schemeClr val="bg2">
                      <a:lumMod val="50000"/>
                    </a:schemeClr>
                  </a:solidFill>
                </a:rPr>
                <a:t>alte</a:t>
              </a:r>
            </a:p>
          </p:txBody>
        </p:sp>
      </p:grpSp>
      <p:pic>
        <p:nvPicPr>
          <p:cNvPr id="3" name="Picture 10" descr="C:\Users\Utente\Desktop\IMMAGINI\StemmaConsorzio.jpg">
            <a:extLst>
              <a:ext uri="{FF2B5EF4-FFF2-40B4-BE49-F238E27FC236}">
                <a16:creationId xmlns:a16="http://schemas.microsoft.com/office/drawing/2014/main" id="{8F5683C0-349B-919A-DAC2-D2A91EE0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0188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delle temperature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C6E72E-B961-1070-53B6-28EE344DC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24322" r="28541" b="9135"/>
          <a:stretch/>
        </p:blipFill>
        <p:spPr>
          <a:xfrm>
            <a:off x="6321425" y="1965833"/>
            <a:ext cx="5227654" cy="43282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7D16FA2-2A80-2F4E-EC15-BA4B42BA8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72" t="25185" r="27986" b="8642"/>
          <a:stretch/>
        </p:blipFill>
        <p:spPr>
          <a:xfrm>
            <a:off x="752313" y="1974035"/>
            <a:ext cx="5343687" cy="4320071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68C9EC9F-EAE6-98DC-74FA-6A9F2F1B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226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Stima della perdita di produzione in Lombardia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DEE82E-AB1C-E948-EA82-2AC41C27D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9" t="27083" r="31593" b="33889"/>
          <a:stretch/>
        </p:blipFill>
        <p:spPr>
          <a:xfrm>
            <a:off x="314977" y="2109987"/>
            <a:ext cx="4139057" cy="15683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A063F0B-33A4-AD13-13FE-D67A313AD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3" t="25972" r="34688" b="18883"/>
          <a:stretch/>
        </p:blipFill>
        <p:spPr>
          <a:xfrm>
            <a:off x="4714875" y="1593972"/>
            <a:ext cx="6505576" cy="378181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3C94A19-7642-F8E9-EBA1-163D71BEA2A8}"/>
              </a:ext>
            </a:extLst>
          </p:cNvPr>
          <p:cNvSpPr/>
          <p:nvPr/>
        </p:nvSpPr>
        <p:spPr>
          <a:xfrm>
            <a:off x="4838700" y="3084022"/>
            <a:ext cx="6267104" cy="20781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F7C3A3AF-6115-2BF8-878C-90BC3B0F7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84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41775F6-503A-4B8C-ABA8-444ABEEB5699}"/>
              </a:ext>
            </a:extLst>
          </p:cNvPr>
          <p:cNvCxnSpPr/>
          <p:nvPr/>
        </p:nvCxnSpPr>
        <p:spPr>
          <a:xfrm>
            <a:off x="0" y="578104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438257" y="24649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Analisi delle aree colpite dalla siccità – DUNAS &amp; CIC</a:t>
            </a:r>
          </a:p>
        </p:txBody>
      </p:sp>
      <p:pic>
        <p:nvPicPr>
          <p:cNvPr id="2" name="esempio_presentazione_AdobeExpress_AdobeExpress_AdobeExpress_AdobeExpress">
            <a:hlinkClick r:id="" action="ppaction://media"/>
            <a:extLst>
              <a:ext uri="{FF2B5EF4-FFF2-40B4-BE49-F238E27FC236}">
                <a16:creationId xmlns:a16="http://schemas.microsoft.com/office/drawing/2014/main" id="{B570B68D-D26E-F3B7-1AD5-9B3B22E00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3051" y="1419189"/>
            <a:ext cx="7254145" cy="4080456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B592F01-5B24-8904-7E9E-7298897DF394}"/>
              </a:ext>
            </a:extLst>
          </p:cNvPr>
          <p:cNvSpPr/>
          <p:nvPr/>
        </p:nvSpPr>
        <p:spPr>
          <a:xfrm>
            <a:off x="438257" y="2009796"/>
            <a:ext cx="3760555" cy="14192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dirty="0">
                <a:solidFill>
                  <a:schemeClr val="bg2"/>
                </a:solidFill>
              </a:rPr>
              <a:t>Immagini Satellitari</a:t>
            </a:r>
          </a:p>
          <a:p>
            <a:pPr algn="ctr"/>
            <a:r>
              <a:rPr lang="it-IT" sz="1600" dirty="0">
                <a:solidFill>
                  <a:schemeClr val="bg2"/>
                </a:solidFill>
              </a:rPr>
              <a:t>Fonte: ESA </a:t>
            </a:r>
            <a:r>
              <a:rPr lang="it-IT" sz="1600" dirty="0" err="1">
                <a:solidFill>
                  <a:schemeClr val="bg2"/>
                </a:solidFill>
              </a:rPr>
              <a:t>Copernicus</a:t>
            </a:r>
            <a:r>
              <a:rPr lang="it-IT" sz="1600" dirty="0">
                <a:solidFill>
                  <a:schemeClr val="bg2"/>
                </a:solidFill>
              </a:rPr>
              <a:t> Sentinel-2</a:t>
            </a:r>
          </a:p>
          <a:p>
            <a:pPr algn="ctr"/>
            <a:r>
              <a:rPr lang="it-IT" sz="1600" dirty="0">
                <a:solidFill>
                  <a:schemeClr val="bg2"/>
                </a:solidFill>
              </a:rPr>
              <a:t>Satellite </a:t>
            </a:r>
            <a:r>
              <a:rPr lang="it-IT" sz="1600" dirty="0" err="1">
                <a:solidFill>
                  <a:schemeClr val="bg2"/>
                </a:solidFill>
              </a:rPr>
              <a:t>platform</a:t>
            </a:r>
            <a:r>
              <a:rPr lang="it-IT" sz="1600" dirty="0">
                <a:solidFill>
                  <a:schemeClr val="bg2"/>
                </a:solidFill>
              </a:rPr>
              <a:t>: S2A ,S2B</a:t>
            </a:r>
          </a:p>
          <a:p>
            <a:pPr algn="ctr"/>
            <a:r>
              <a:rPr lang="it-IT" sz="1600" dirty="0">
                <a:solidFill>
                  <a:schemeClr val="bg2"/>
                </a:solidFill>
              </a:rPr>
              <a:t>Copertura: 5 giorni</a:t>
            </a:r>
          </a:p>
          <a:p>
            <a:pPr algn="ctr"/>
            <a:r>
              <a:rPr lang="it-IT" sz="1600" dirty="0">
                <a:solidFill>
                  <a:schemeClr val="bg2"/>
                </a:solidFill>
              </a:rPr>
              <a:t>Periodo: Maggio – Settembre  </a:t>
            </a:r>
          </a:p>
          <a:p>
            <a:pPr algn="ctr"/>
            <a:r>
              <a:rPr lang="it-IT" sz="1600" dirty="0">
                <a:solidFill>
                  <a:schemeClr val="bg2"/>
                </a:solidFill>
              </a:rPr>
              <a:t>Anni: 2021 - 2022</a:t>
            </a:r>
          </a:p>
          <a:p>
            <a:pPr algn="ctr"/>
            <a:endParaRPr lang="it-IT" sz="1200" dirty="0">
              <a:solidFill>
                <a:schemeClr val="bg1"/>
              </a:solidFill>
            </a:endParaRP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F314799-943F-A875-77F6-76704D7541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3" b="1268"/>
          <a:stretch/>
        </p:blipFill>
        <p:spPr>
          <a:xfrm>
            <a:off x="4769300" y="1456173"/>
            <a:ext cx="3529914" cy="219190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601AC01-377B-87D1-A3AD-C110D21D41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7"/>
          <a:stretch/>
        </p:blipFill>
        <p:spPr>
          <a:xfrm>
            <a:off x="6947667" y="1456172"/>
            <a:ext cx="1351547" cy="982227"/>
          </a:xfrm>
          <a:prstGeom prst="rect">
            <a:avLst/>
          </a:prstGeom>
        </p:spPr>
      </p:pic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54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41775F6-503A-4B8C-ABA8-444ABEEB5699}"/>
              </a:ext>
            </a:extLst>
          </p:cNvPr>
          <p:cNvCxnSpPr/>
          <p:nvPr/>
        </p:nvCxnSpPr>
        <p:spPr>
          <a:xfrm>
            <a:off x="0" y="578104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-342900" y="2515140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600" dirty="0">
                <a:solidFill>
                  <a:schemeClr val="bg1"/>
                </a:solidFill>
              </a:rPr>
              <a:t>e ora ?</a:t>
            </a:r>
          </a:p>
        </p:txBody>
      </p: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3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2906474" y="247989"/>
            <a:ext cx="8029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I.    REGOLAMENTAZIONE INVASI ALPINI</a:t>
            </a:r>
          </a:p>
        </p:txBody>
      </p: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D9352B1-E9AB-E83E-C590-52AF9184D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6" t="21072" r="13775" b="13600"/>
          <a:stretch/>
        </p:blipFill>
        <p:spPr>
          <a:xfrm>
            <a:off x="1667537" y="1588288"/>
            <a:ext cx="9548057" cy="46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8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D60FE67-43F1-9217-3C42-B6C7A3BEA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686" y="1459915"/>
            <a:ext cx="3206774" cy="50052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05CD68-09CB-F769-E540-0A9DBDE4B4B0}"/>
              </a:ext>
            </a:extLst>
          </p:cNvPr>
          <p:cNvSpPr txBox="1"/>
          <p:nvPr/>
        </p:nvSpPr>
        <p:spPr>
          <a:xfrm>
            <a:off x="2906474" y="247989"/>
            <a:ext cx="8029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I.    REGOLAMENTAZIONE INVASI ALPINI</a:t>
            </a:r>
          </a:p>
        </p:txBody>
      </p:sp>
    </p:spTree>
    <p:extLst>
      <p:ext uri="{BB962C8B-B14F-4D97-AF65-F5344CB8AC3E}">
        <p14:creationId xmlns:p14="http://schemas.microsoft.com/office/powerpoint/2010/main" val="133791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74639E5-A1E4-0914-BBD2-7FA021C3A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 t="17801" r="27163" b="41600"/>
          <a:stretch/>
        </p:blipFill>
        <p:spPr>
          <a:xfrm>
            <a:off x="2774359" y="1931155"/>
            <a:ext cx="7776864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83AAFBE-8561-C3A7-4CB8-7E44D0DE9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6" t="31800" r="38975" b="23331"/>
          <a:stretch/>
        </p:blipFill>
        <p:spPr>
          <a:xfrm>
            <a:off x="3118534" y="3332527"/>
            <a:ext cx="6571677" cy="3097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8A9D26-2855-527E-8530-BBEFC4A05579}"/>
              </a:ext>
            </a:extLst>
          </p:cNvPr>
          <p:cNvSpPr txBox="1"/>
          <p:nvPr/>
        </p:nvSpPr>
        <p:spPr>
          <a:xfrm>
            <a:off x="2906474" y="247989"/>
            <a:ext cx="8029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I.    REGOLAMENTAZIONE INVASI ALPINI</a:t>
            </a:r>
          </a:p>
        </p:txBody>
      </p:sp>
    </p:spTree>
    <p:extLst>
      <p:ext uri="{BB962C8B-B14F-4D97-AF65-F5344CB8AC3E}">
        <p14:creationId xmlns:p14="http://schemas.microsoft.com/office/powerpoint/2010/main" val="27237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enza-titolo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43025" y="0"/>
            <a:ext cx="9577388" cy="6813550"/>
            <a:chOff x="-114" y="0"/>
            <a:chExt cx="6033" cy="4292"/>
          </a:xfrm>
        </p:grpSpPr>
        <p:pic>
          <p:nvPicPr>
            <p:cNvPr id="3285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" y="0"/>
              <a:ext cx="6033" cy="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54" name="Rectangle 5"/>
            <p:cNvSpPr>
              <a:spLocks noChangeArrowheads="1"/>
            </p:cNvSpPr>
            <p:nvPr/>
          </p:nvSpPr>
          <p:spPr bwMode="auto">
            <a:xfrm>
              <a:off x="1025" y="1340"/>
              <a:ext cx="68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646B86"/>
                  </a:solidFill>
                  <a:latin typeface="Dutch801 Rm BT" pitchFamily="18" charset="0"/>
                </a:rPr>
                <a:t>Crema</a:t>
              </a:r>
            </a:p>
          </p:txBody>
        </p:sp>
        <p:sp>
          <p:nvSpPr>
            <p:cNvPr id="32855" name="Rectangle 6"/>
            <p:cNvSpPr>
              <a:spLocks noChangeArrowheads="1"/>
            </p:cNvSpPr>
            <p:nvPr/>
          </p:nvSpPr>
          <p:spPr bwMode="auto">
            <a:xfrm>
              <a:off x="2438" y="2682"/>
              <a:ext cx="68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646B86"/>
                  </a:solidFill>
                  <a:latin typeface="Dutch801 Rm BT" pitchFamily="18" charset="0"/>
                </a:rPr>
                <a:t>Cremona</a:t>
              </a:r>
            </a:p>
          </p:txBody>
        </p:sp>
        <p:sp>
          <p:nvSpPr>
            <p:cNvPr id="32856" name="Rectangle 7"/>
            <p:cNvSpPr>
              <a:spLocks noChangeArrowheads="1"/>
            </p:cNvSpPr>
            <p:nvPr/>
          </p:nvSpPr>
          <p:spPr bwMode="auto">
            <a:xfrm>
              <a:off x="4031" y="3486"/>
              <a:ext cx="86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646B86"/>
                  </a:solidFill>
                  <a:latin typeface="Dutch801 Rm BT" pitchFamily="18" charset="0"/>
                </a:rPr>
                <a:t>Casalmaggiore</a:t>
              </a:r>
            </a:p>
          </p:txBody>
        </p:sp>
        <p:sp>
          <p:nvSpPr>
            <p:cNvPr id="32857" name="Rectangle 8"/>
            <p:cNvSpPr>
              <a:spLocks noChangeArrowheads="1"/>
            </p:cNvSpPr>
            <p:nvPr/>
          </p:nvSpPr>
          <p:spPr bwMode="auto">
            <a:xfrm rot="2069597">
              <a:off x="342" y="1877"/>
              <a:ext cx="68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Adda</a:t>
              </a:r>
            </a:p>
          </p:txBody>
        </p:sp>
        <p:sp>
          <p:nvSpPr>
            <p:cNvPr id="32858" name="Rectangle 9"/>
            <p:cNvSpPr>
              <a:spLocks noChangeArrowheads="1"/>
            </p:cNvSpPr>
            <p:nvPr/>
          </p:nvSpPr>
          <p:spPr bwMode="auto">
            <a:xfrm rot="5400000">
              <a:off x="1350" y="1586"/>
              <a:ext cx="66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Serio</a:t>
              </a:r>
            </a:p>
          </p:txBody>
        </p:sp>
        <p:sp>
          <p:nvSpPr>
            <p:cNvPr id="32859" name="Rectangle 10"/>
            <p:cNvSpPr>
              <a:spLocks noChangeArrowheads="1"/>
            </p:cNvSpPr>
            <p:nvPr/>
          </p:nvSpPr>
          <p:spPr bwMode="auto">
            <a:xfrm rot="1526305">
              <a:off x="2712" y="1922"/>
              <a:ext cx="68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Oglio</a:t>
              </a:r>
            </a:p>
          </p:txBody>
        </p:sp>
        <p:sp>
          <p:nvSpPr>
            <p:cNvPr id="32860" name="Rectangle 11"/>
            <p:cNvSpPr>
              <a:spLocks noChangeArrowheads="1"/>
            </p:cNvSpPr>
            <p:nvPr/>
          </p:nvSpPr>
          <p:spPr bwMode="auto">
            <a:xfrm rot="1563949">
              <a:off x="3212" y="3576"/>
              <a:ext cx="68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Po</a:t>
              </a:r>
            </a:p>
          </p:txBody>
        </p:sp>
        <p:pic>
          <p:nvPicPr>
            <p:cNvPr id="32861" name="Picture 12" descr="Naviglio Pallavicino ufficiale azzurr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430"/>
              <a:ext cx="1009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862" name="Group 13"/>
            <p:cNvGrpSpPr>
              <a:grpSpLocks/>
            </p:cNvGrpSpPr>
            <p:nvPr/>
          </p:nvGrpSpPr>
          <p:grpSpPr bwMode="auto">
            <a:xfrm>
              <a:off x="4890" y="906"/>
              <a:ext cx="815" cy="520"/>
              <a:chOff x="4785" y="1162"/>
              <a:chExt cx="815" cy="520"/>
            </a:xfrm>
          </p:grpSpPr>
          <p:pic>
            <p:nvPicPr>
              <p:cNvPr id="32866" name="Picture 14" descr="carto0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3" y="1162"/>
                <a:ext cx="296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67" name="Text Box 15"/>
              <p:cNvSpPr txBox="1">
                <a:spLocks noChangeArrowheads="1"/>
              </p:cNvSpPr>
              <p:nvPr/>
            </p:nvSpPr>
            <p:spPr bwMode="auto">
              <a:xfrm>
                <a:off x="4785" y="1449"/>
                <a:ext cx="81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900" b="1" i="1">
                    <a:solidFill>
                      <a:prstClr val="black"/>
                    </a:solidFill>
                    <a:latin typeface="Book Antiqua" pitchFamily="18" charset="0"/>
                  </a:rPr>
                  <a:t>Centro di Cartografia Ambientale</a:t>
                </a:r>
              </a:p>
            </p:txBody>
          </p:sp>
        </p:grpSp>
        <p:grpSp>
          <p:nvGrpSpPr>
            <p:cNvPr id="32863" name="Group 16"/>
            <p:cNvGrpSpPr>
              <a:grpSpLocks/>
            </p:cNvGrpSpPr>
            <p:nvPr/>
          </p:nvGrpSpPr>
          <p:grpSpPr bwMode="auto">
            <a:xfrm>
              <a:off x="4799" y="180"/>
              <a:ext cx="974" cy="633"/>
              <a:chOff x="4604" y="210"/>
              <a:chExt cx="974" cy="633"/>
            </a:xfrm>
          </p:grpSpPr>
          <p:pic>
            <p:nvPicPr>
              <p:cNvPr id="32864" name="Picture 17" descr="prov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" y="210"/>
                <a:ext cx="322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65" name="Text Box 18"/>
              <p:cNvSpPr txBox="1">
                <a:spLocks noChangeArrowheads="1"/>
              </p:cNvSpPr>
              <p:nvPr/>
            </p:nvSpPr>
            <p:spPr bwMode="auto">
              <a:xfrm>
                <a:off x="4604" y="593"/>
                <a:ext cx="97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1000" b="1" i="1">
                    <a:solidFill>
                      <a:prstClr val="black"/>
                    </a:solidFill>
                    <a:latin typeface="Book Antiqua" pitchFamily="18" charset="0"/>
                  </a:rPr>
                  <a:t>Provincia di Cremona Settore Ambiente</a:t>
                </a:r>
              </a:p>
            </p:txBody>
          </p:sp>
        </p:grpSp>
      </p:grpSp>
      <p:pic>
        <p:nvPicPr>
          <p:cNvPr id="147475" name="Picture 19"/>
          <p:cNvPicPr>
            <a:picLocks noGrp="1" noChangeArrowheads="1"/>
          </p:cNvPicPr>
          <p:nvPr>
            <p:ph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3025" y="1588"/>
            <a:ext cx="9575800" cy="6811962"/>
          </a:xfrm>
          <a:noFill/>
        </p:spPr>
      </p:pic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343026" y="161926"/>
            <a:ext cx="9720263" cy="6435725"/>
            <a:chOff x="-114" y="102"/>
            <a:chExt cx="6123" cy="4054"/>
          </a:xfrm>
        </p:grpSpPr>
        <p:pic>
          <p:nvPicPr>
            <p:cNvPr id="32824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" y="102"/>
              <a:ext cx="6123" cy="4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825" name="Group 22"/>
            <p:cNvGrpSpPr>
              <a:grpSpLocks/>
            </p:cNvGrpSpPr>
            <p:nvPr/>
          </p:nvGrpSpPr>
          <p:grpSpPr bwMode="auto">
            <a:xfrm>
              <a:off x="975" y="436"/>
              <a:ext cx="1117" cy="664"/>
              <a:chOff x="975" y="436"/>
              <a:chExt cx="1117" cy="664"/>
            </a:xfrm>
          </p:grpSpPr>
          <p:sp>
            <p:nvSpPr>
              <p:cNvPr id="32826" name="Oval 23"/>
              <p:cNvSpPr>
                <a:spLocks noChangeAspect="1" noChangeArrowheads="1"/>
              </p:cNvSpPr>
              <p:nvPr/>
            </p:nvSpPr>
            <p:spPr bwMode="auto">
              <a:xfrm>
                <a:off x="1111" y="845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27" name="Oval 24"/>
              <p:cNvSpPr>
                <a:spLocks noChangeAspect="1" noChangeArrowheads="1"/>
              </p:cNvSpPr>
              <p:nvPr/>
            </p:nvSpPr>
            <p:spPr bwMode="auto">
              <a:xfrm>
                <a:off x="1429" y="845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28" name="Oval 25"/>
              <p:cNvSpPr>
                <a:spLocks noChangeAspect="1" noChangeArrowheads="1"/>
              </p:cNvSpPr>
              <p:nvPr/>
            </p:nvSpPr>
            <p:spPr bwMode="auto">
              <a:xfrm>
                <a:off x="1746" y="799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29" name="Oval 26"/>
              <p:cNvSpPr>
                <a:spLocks noChangeAspect="1" noChangeArrowheads="1"/>
              </p:cNvSpPr>
              <p:nvPr/>
            </p:nvSpPr>
            <p:spPr bwMode="auto">
              <a:xfrm>
                <a:off x="1474" y="1071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0" name="Oval 27"/>
              <p:cNvSpPr>
                <a:spLocks noChangeAspect="1" noChangeArrowheads="1"/>
              </p:cNvSpPr>
              <p:nvPr/>
            </p:nvSpPr>
            <p:spPr bwMode="auto">
              <a:xfrm>
                <a:off x="2018" y="572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1" name="Oval 28"/>
              <p:cNvSpPr>
                <a:spLocks noChangeAspect="1" noChangeArrowheads="1"/>
              </p:cNvSpPr>
              <p:nvPr/>
            </p:nvSpPr>
            <p:spPr bwMode="auto">
              <a:xfrm>
                <a:off x="2018" y="709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2" name="Oval 29"/>
              <p:cNvSpPr>
                <a:spLocks noChangeAspect="1" noChangeArrowheads="1"/>
              </p:cNvSpPr>
              <p:nvPr/>
            </p:nvSpPr>
            <p:spPr bwMode="auto">
              <a:xfrm>
                <a:off x="1655" y="618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3" name="Oval 30"/>
              <p:cNvSpPr>
                <a:spLocks noChangeAspect="1" noChangeArrowheads="1"/>
              </p:cNvSpPr>
              <p:nvPr/>
            </p:nvSpPr>
            <p:spPr bwMode="auto">
              <a:xfrm>
                <a:off x="1837" y="754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4" name="Oval 31"/>
              <p:cNvSpPr>
                <a:spLocks noChangeAspect="1" noChangeArrowheads="1"/>
              </p:cNvSpPr>
              <p:nvPr/>
            </p:nvSpPr>
            <p:spPr bwMode="auto">
              <a:xfrm>
                <a:off x="1565" y="754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5" name="Oval 32"/>
              <p:cNvSpPr>
                <a:spLocks noChangeAspect="1" noChangeArrowheads="1"/>
              </p:cNvSpPr>
              <p:nvPr/>
            </p:nvSpPr>
            <p:spPr bwMode="auto">
              <a:xfrm>
                <a:off x="1247" y="935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6" name="Oval 33"/>
              <p:cNvSpPr>
                <a:spLocks noChangeAspect="1" noChangeArrowheads="1"/>
              </p:cNvSpPr>
              <p:nvPr/>
            </p:nvSpPr>
            <p:spPr bwMode="auto">
              <a:xfrm>
                <a:off x="1156" y="935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7" name="Oval 34"/>
              <p:cNvSpPr>
                <a:spLocks noChangeAspect="1" noChangeArrowheads="1"/>
              </p:cNvSpPr>
              <p:nvPr/>
            </p:nvSpPr>
            <p:spPr bwMode="auto">
              <a:xfrm>
                <a:off x="975" y="799"/>
                <a:ext cx="29" cy="29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8" name="Oval 35"/>
              <p:cNvSpPr>
                <a:spLocks noChangeAspect="1" noChangeArrowheads="1"/>
              </p:cNvSpPr>
              <p:nvPr/>
            </p:nvSpPr>
            <p:spPr bwMode="auto">
              <a:xfrm>
                <a:off x="1927" y="527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39" name="Oval 36"/>
              <p:cNvSpPr>
                <a:spLocks noChangeAspect="1" noChangeArrowheads="1"/>
              </p:cNvSpPr>
              <p:nvPr/>
            </p:nvSpPr>
            <p:spPr bwMode="auto">
              <a:xfrm>
                <a:off x="1791" y="572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0" name="Oval 37"/>
              <p:cNvSpPr>
                <a:spLocks noChangeAspect="1" noChangeArrowheads="1"/>
              </p:cNvSpPr>
              <p:nvPr/>
            </p:nvSpPr>
            <p:spPr bwMode="auto">
              <a:xfrm>
                <a:off x="2063" y="663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1" name="Oval 38"/>
              <p:cNvSpPr>
                <a:spLocks noChangeAspect="1" noChangeArrowheads="1"/>
              </p:cNvSpPr>
              <p:nvPr/>
            </p:nvSpPr>
            <p:spPr bwMode="auto">
              <a:xfrm>
                <a:off x="1791" y="436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2" name="Oval 39"/>
              <p:cNvSpPr>
                <a:spLocks noChangeAspect="1" noChangeArrowheads="1"/>
              </p:cNvSpPr>
              <p:nvPr/>
            </p:nvSpPr>
            <p:spPr bwMode="auto">
              <a:xfrm>
                <a:off x="1927" y="572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3" name="Oval 40"/>
              <p:cNvSpPr>
                <a:spLocks noChangeAspect="1" noChangeArrowheads="1"/>
              </p:cNvSpPr>
              <p:nvPr/>
            </p:nvSpPr>
            <p:spPr bwMode="auto">
              <a:xfrm>
                <a:off x="1655" y="482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4" name="Oval 41"/>
              <p:cNvSpPr>
                <a:spLocks noChangeAspect="1" noChangeArrowheads="1"/>
              </p:cNvSpPr>
              <p:nvPr/>
            </p:nvSpPr>
            <p:spPr bwMode="auto">
              <a:xfrm>
                <a:off x="1791" y="618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5" name="Oval 42"/>
              <p:cNvSpPr>
                <a:spLocks noChangeAspect="1" noChangeArrowheads="1"/>
              </p:cNvSpPr>
              <p:nvPr/>
            </p:nvSpPr>
            <p:spPr bwMode="auto">
              <a:xfrm>
                <a:off x="1927" y="754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6" name="Oval 43"/>
              <p:cNvSpPr>
                <a:spLocks noChangeAspect="1" noChangeArrowheads="1"/>
              </p:cNvSpPr>
              <p:nvPr/>
            </p:nvSpPr>
            <p:spPr bwMode="auto">
              <a:xfrm>
                <a:off x="1429" y="663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7" name="Oval 44"/>
              <p:cNvSpPr>
                <a:spLocks noChangeAspect="1" noChangeArrowheads="1"/>
              </p:cNvSpPr>
              <p:nvPr/>
            </p:nvSpPr>
            <p:spPr bwMode="auto">
              <a:xfrm>
                <a:off x="1565" y="799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8" name="Oval 45"/>
              <p:cNvSpPr>
                <a:spLocks noChangeAspect="1" noChangeArrowheads="1"/>
              </p:cNvSpPr>
              <p:nvPr/>
            </p:nvSpPr>
            <p:spPr bwMode="auto">
              <a:xfrm>
                <a:off x="1746" y="527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49" name="Oval 46"/>
              <p:cNvSpPr>
                <a:spLocks noChangeAspect="1" noChangeArrowheads="1"/>
              </p:cNvSpPr>
              <p:nvPr/>
            </p:nvSpPr>
            <p:spPr bwMode="auto">
              <a:xfrm>
                <a:off x="1701" y="935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50" name="Oval 47"/>
              <p:cNvSpPr>
                <a:spLocks noChangeAspect="1" noChangeArrowheads="1"/>
              </p:cNvSpPr>
              <p:nvPr/>
            </p:nvSpPr>
            <p:spPr bwMode="auto">
              <a:xfrm>
                <a:off x="1655" y="572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51" name="Oval 48"/>
              <p:cNvSpPr>
                <a:spLocks noChangeAspect="1" noChangeArrowheads="1"/>
              </p:cNvSpPr>
              <p:nvPr/>
            </p:nvSpPr>
            <p:spPr bwMode="auto">
              <a:xfrm>
                <a:off x="1791" y="708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52" name="Oval 49"/>
              <p:cNvSpPr>
                <a:spLocks noChangeAspect="1" noChangeArrowheads="1"/>
              </p:cNvSpPr>
              <p:nvPr/>
            </p:nvSpPr>
            <p:spPr bwMode="auto">
              <a:xfrm>
                <a:off x="1927" y="844"/>
                <a:ext cx="29" cy="29"/>
              </a:xfrm>
              <a:prstGeom prst="ellipse">
                <a:avLst/>
              </a:prstGeom>
              <a:noFill/>
              <a:ln w="127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1343025" y="1588"/>
            <a:ext cx="9575800" cy="6811962"/>
            <a:chOff x="-114" y="1"/>
            <a:chExt cx="6032" cy="4291"/>
          </a:xfrm>
        </p:grpSpPr>
        <p:pic>
          <p:nvPicPr>
            <p:cNvPr id="32811" name="Picture 5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" y="1"/>
              <a:ext cx="6032" cy="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12" name="Text Box 52"/>
            <p:cNvSpPr txBox="1">
              <a:spLocks noChangeArrowheads="1"/>
            </p:cNvSpPr>
            <p:nvPr/>
          </p:nvSpPr>
          <p:spPr bwMode="auto">
            <a:xfrm>
              <a:off x="339" y="2233"/>
              <a:ext cx="99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00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endParaRPr lang="it-IT" altLang="it-IT" sz="900" b="1">
                <a:solidFill>
                  <a:srgbClr val="CCB400"/>
                </a:solidFill>
                <a:latin typeface="Comic Sans MS" pitchFamily="66" charset="0"/>
              </a:endParaRP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srgbClr val="CCB400"/>
                  </a:solidFill>
                  <a:latin typeface="Comic Sans MS" pitchFamily="66" charset="0"/>
                </a:rPr>
                <a:t>Roggia Babbiona</a:t>
              </a: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srgbClr val="CCB400"/>
                  </a:solidFill>
                  <a:latin typeface="Comic Sans MS" pitchFamily="66" charset="0"/>
                </a:rPr>
                <a:t>Roggia Borromea</a:t>
              </a:r>
            </a:p>
          </p:txBody>
        </p:sp>
        <p:sp>
          <p:nvSpPr>
            <p:cNvPr id="32813" name="Text Box 53"/>
            <p:cNvSpPr txBox="1">
              <a:spLocks noChangeArrowheads="1"/>
            </p:cNvSpPr>
            <p:nvPr/>
          </p:nvSpPr>
          <p:spPr bwMode="auto">
            <a:xfrm>
              <a:off x="21" y="94"/>
              <a:ext cx="908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00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endParaRPr lang="it-IT" altLang="it-IT" sz="1000" b="1">
                <a:solidFill>
                  <a:srgbClr val="CCB400"/>
                </a:solidFill>
                <a:latin typeface="Comic Sans MS" pitchFamily="66" charset="0"/>
              </a:endParaRP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srgbClr val="CCB400"/>
                  </a:solidFill>
                  <a:latin typeface="Comic Sans MS" pitchFamily="66" charset="0"/>
                </a:rPr>
                <a:t>Roggia Vailata</a:t>
              </a: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srgbClr val="CCB400"/>
                  </a:solidFill>
                  <a:latin typeface="Comic Sans MS" pitchFamily="66" charset="0"/>
                </a:rPr>
                <a:t>Canale Retorto</a:t>
              </a: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srgbClr val="CCB400"/>
                  </a:solidFill>
                  <a:latin typeface="Comic Sans MS" pitchFamily="66" charset="0"/>
                </a:rPr>
                <a:t>Roggia Rivoltana</a:t>
              </a: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endParaRPr lang="it-IT" altLang="it-IT" sz="900" b="1">
                <a:solidFill>
                  <a:srgbClr val="CCB400"/>
                </a:solidFill>
                <a:latin typeface="Comic Sans MS" pitchFamily="66" charset="0"/>
              </a:endParaRPr>
            </a:p>
          </p:txBody>
        </p:sp>
        <p:grpSp>
          <p:nvGrpSpPr>
            <p:cNvPr id="32814" name="Group 54"/>
            <p:cNvGrpSpPr>
              <a:grpSpLocks/>
            </p:cNvGrpSpPr>
            <p:nvPr/>
          </p:nvGrpSpPr>
          <p:grpSpPr bwMode="auto">
            <a:xfrm>
              <a:off x="2516" y="511"/>
              <a:ext cx="1543" cy="619"/>
              <a:chOff x="2562" y="558"/>
              <a:chExt cx="1543" cy="604"/>
            </a:xfrm>
          </p:grpSpPr>
          <p:sp>
            <p:nvSpPr>
              <p:cNvPr id="32820" name="Text Box 55"/>
              <p:cNvSpPr txBox="1">
                <a:spLocks noChangeArrowheads="1"/>
              </p:cNvSpPr>
              <p:nvPr/>
            </p:nvSpPr>
            <p:spPr bwMode="auto">
              <a:xfrm>
                <a:off x="2789" y="558"/>
                <a:ext cx="1316" cy="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18000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000" b="1">
                  <a:solidFill>
                    <a:srgbClr val="CCB400"/>
                  </a:solidFill>
                  <a:latin typeface="Comic Sans MS" pitchFamily="66" charset="0"/>
                </a:endParaRPr>
              </a:p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900" b="1">
                    <a:solidFill>
                      <a:srgbClr val="CCB400"/>
                    </a:solidFill>
                    <a:latin typeface="Comic Sans MS" pitchFamily="66" charset="0"/>
                  </a:rPr>
                  <a:t>Naviglio Civico</a:t>
                </a:r>
              </a:p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900" b="1">
                    <a:solidFill>
                      <a:srgbClr val="CCB400"/>
                    </a:solidFill>
                    <a:latin typeface="Comic Sans MS" pitchFamily="66" charset="0"/>
                  </a:rPr>
                  <a:t>Cavo Calciana</a:t>
                </a:r>
              </a:p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900" b="1">
                    <a:solidFill>
                      <a:srgbClr val="CCB400"/>
                    </a:solidFill>
                    <a:latin typeface="Comic Sans MS" pitchFamily="66" charset="0"/>
                  </a:rPr>
                  <a:t>Naviglio Grande Pallavicino</a:t>
                </a:r>
              </a:p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900" b="1">
                    <a:solidFill>
                      <a:srgbClr val="CCB400"/>
                    </a:solidFill>
                    <a:latin typeface="Comic Sans MS" pitchFamily="66" charset="0"/>
                  </a:rPr>
                  <a:t>Naviglietto di calcio</a:t>
                </a:r>
              </a:p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900" b="1">
                    <a:solidFill>
                      <a:srgbClr val="CCB400"/>
                    </a:solidFill>
                    <a:latin typeface="Comic Sans MS" pitchFamily="66" charset="0"/>
                  </a:rPr>
                  <a:t>Roggia Molinara</a:t>
                </a:r>
              </a:p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900" b="1">
                    <a:solidFill>
                      <a:srgbClr val="CCB400"/>
                    </a:solidFill>
                    <a:latin typeface="Comic Sans MS" pitchFamily="66" charset="0"/>
                  </a:rPr>
                  <a:t>Cavo di Suppeditazione</a:t>
                </a:r>
                <a:endParaRPr lang="it-IT" altLang="it-IT" sz="900" b="1">
                  <a:solidFill>
                    <a:srgbClr val="CCB400"/>
                  </a:solidFill>
                  <a:latin typeface="Century" pitchFamily="18" charset="0"/>
                </a:endParaRPr>
              </a:p>
            </p:txBody>
          </p:sp>
          <p:grpSp>
            <p:nvGrpSpPr>
              <p:cNvPr id="32821" name="Group 56"/>
              <p:cNvGrpSpPr>
                <a:grpSpLocks/>
              </p:cNvGrpSpPr>
              <p:nvPr/>
            </p:nvGrpSpPr>
            <p:grpSpPr bwMode="auto">
              <a:xfrm flipH="1" flipV="1">
                <a:off x="2562" y="757"/>
                <a:ext cx="136" cy="256"/>
                <a:chOff x="1338" y="179"/>
                <a:chExt cx="136" cy="256"/>
              </a:xfrm>
            </p:grpSpPr>
            <p:sp>
              <p:nvSpPr>
                <p:cNvPr id="32822" name="AutoShape 57"/>
                <p:cNvSpPr>
                  <a:spLocks noChangeArrowheads="1"/>
                </p:cNvSpPr>
                <p:nvPr/>
              </p:nvSpPr>
              <p:spPr bwMode="auto">
                <a:xfrm rot="-5400000">
                  <a:off x="1355" y="316"/>
                  <a:ext cx="102" cy="136"/>
                </a:xfrm>
                <a:prstGeom prst="downArrow">
                  <a:avLst>
                    <a:gd name="adj1" fmla="val 50000"/>
                    <a:gd name="adj2" fmla="val 33333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endParaRPr lang="it-IT" altLang="it-IT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23" name="AutoShape 58"/>
                <p:cNvSpPr>
                  <a:spLocks noChangeArrowheads="1"/>
                </p:cNvSpPr>
                <p:nvPr/>
              </p:nvSpPr>
              <p:spPr bwMode="auto">
                <a:xfrm rot="-5400000">
                  <a:off x="1355" y="162"/>
                  <a:ext cx="101" cy="136"/>
                </a:xfrm>
                <a:prstGeom prst="downArrow">
                  <a:avLst>
                    <a:gd name="adj1" fmla="val 50000"/>
                    <a:gd name="adj2" fmla="val 33663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endParaRPr lang="it-IT" altLang="it-IT"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2815" name="AutoShape 59"/>
            <p:cNvSpPr>
              <a:spLocks noChangeArrowheads="1"/>
            </p:cNvSpPr>
            <p:nvPr/>
          </p:nvSpPr>
          <p:spPr bwMode="auto">
            <a:xfrm rot="-5400000">
              <a:off x="310" y="1197"/>
              <a:ext cx="104" cy="136"/>
            </a:xfrm>
            <a:prstGeom prst="downArrow">
              <a:avLst>
                <a:gd name="adj1" fmla="val 50000"/>
                <a:gd name="adj2" fmla="val 32692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1800">
                <a:solidFill>
                  <a:prstClr val="black"/>
                </a:solidFill>
              </a:endParaRPr>
            </a:p>
          </p:txBody>
        </p:sp>
        <p:grpSp>
          <p:nvGrpSpPr>
            <p:cNvPr id="32816" name="Group 60"/>
            <p:cNvGrpSpPr>
              <a:grpSpLocks/>
            </p:cNvGrpSpPr>
            <p:nvPr/>
          </p:nvGrpSpPr>
          <p:grpSpPr bwMode="auto">
            <a:xfrm>
              <a:off x="294" y="466"/>
              <a:ext cx="136" cy="263"/>
              <a:chOff x="1338" y="179"/>
              <a:chExt cx="136" cy="256"/>
            </a:xfrm>
          </p:grpSpPr>
          <p:sp>
            <p:nvSpPr>
              <p:cNvPr id="32818" name="AutoShape 61"/>
              <p:cNvSpPr>
                <a:spLocks noChangeArrowheads="1"/>
              </p:cNvSpPr>
              <p:nvPr/>
            </p:nvSpPr>
            <p:spPr bwMode="auto">
              <a:xfrm rot="-5400000">
                <a:off x="1355" y="316"/>
                <a:ext cx="102" cy="136"/>
              </a:xfrm>
              <a:prstGeom prst="downArrow">
                <a:avLst>
                  <a:gd name="adj1" fmla="val 50000"/>
                  <a:gd name="adj2" fmla="val 33333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819" name="AutoShape 62"/>
              <p:cNvSpPr>
                <a:spLocks noChangeArrowheads="1"/>
              </p:cNvSpPr>
              <p:nvPr/>
            </p:nvSpPr>
            <p:spPr bwMode="auto">
              <a:xfrm rot="-5400000">
                <a:off x="1355" y="162"/>
                <a:ext cx="101" cy="136"/>
              </a:xfrm>
              <a:prstGeom prst="downArrow">
                <a:avLst>
                  <a:gd name="adj1" fmla="val 50000"/>
                  <a:gd name="adj2" fmla="val 33663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817" name="Text Box 63"/>
            <p:cNvSpPr txBox="1">
              <a:spLocks noChangeArrowheads="1"/>
            </p:cNvSpPr>
            <p:nvPr/>
          </p:nvSpPr>
          <p:spPr bwMode="auto">
            <a:xfrm>
              <a:off x="-24" y="884"/>
              <a:ext cx="908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00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endParaRPr lang="it-IT" altLang="it-IT" sz="900" b="1">
                <a:solidFill>
                  <a:srgbClr val="CCB400"/>
                </a:solidFill>
                <a:latin typeface="Comic Sans MS" pitchFamily="66" charset="0"/>
              </a:endParaRP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srgbClr val="CCB400"/>
                  </a:solidFill>
                  <a:latin typeface="Comic Sans MS" pitchFamily="66" charset="0"/>
                </a:rPr>
                <a:t>    Canale</a:t>
              </a: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srgbClr val="CCB400"/>
                  </a:solidFill>
                  <a:latin typeface="Comic Sans MS" pitchFamily="66" charset="0"/>
                </a:rPr>
                <a:t>   Vacchelli</a:t>
              </a: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endParaRPr lang="it-IT" altLang="it-IT" sz="900" b="1">
                <a:solidFill>
                  <a:srgbClr val="CCB4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656138" y="2349501"/>
            <a:ext cx="4608512" cy="4119563"/>
            <a:chOff x="1973" y="1480"/>
            <a:chExt cx="2903" cy="2595"/>
          </a:xfrm>
        </p:grpSpPr>
        <p:grpSp>
          <p:nvGrpSpPr>
            <p:cNvPr id="32800" name="Group 65"/>
            <p:cNvGrpSpPr>
              <a:grpSpLocks/>
            </p:cNvGrpSpPr>
            <p:nvPr/>
          </p:nvGrpSpPr>
          <p:grpSpPr bwMode="auto">
            <a:xfrm>
              <a:off x="1973" y="1616"/>
              <a:ext cx="2903" cy="2459"/>
              <a:chOff x="1973" y="1616"/>
              <a:chExt cx="2903" cy="2459"/>
            </a:xfrm>
          </p:grpSpPr>
          <p:grpSp>
            <p:nvGrpSpPr>
              <p:cNvPr id="32802" name="Group 66"/>
              <p:cNvGrpSpPr>
                <a:grpSpLocks/>
              </p:cNvGrpSpPr>
              <p:nvPr/>
            </p:nvGrpSpPr>
            <p:grpSpPr bwMode="auto">
              <a:xfrm>
                <a:off x="1973" y="1616"/>
                <a:ext cx="2404" cy="2459"/>
                <a:chOff x="1973" y="1616"/>
                <a:chExt cx="2404" cy="2459"/>
              </a:xfrm>
            </p:grpSpPr>
            <p:grpSp>
              <p:nvGrpSpPr>
                <p:cNvPr id="32804" name="Group 67"/>
                <p:cNvGrpSpPr>
                  <a:grpSpLocks/>
                </p:cNvGrpSpPr>
                <p:nvPr/>
              </p:nvGrpSpPr>
              <p:grpSpPr bwMode="auto">
                <a:xfrm>
                  <a:off x="2290" y="2478"/>
                  <a:ext cx="2087" cy="1597"/>
                  <a:chOff x="2290" y="2478"/>
                  <a:chExt cx="2087" cy="1597"/>
                </a:xfrm>
              </p:grpSpPr>
              <p:sp>
                <p:nvSpPr>
                  <p:cNvPr id="32806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3249"/>
                    <a:ext cx="227" cy="136"/>
                  </a:xfrm>
                  <a:prstGeom prst="curvedDownArrow">
                    <a:avLst>
                      <a:gd name="adj1" fmla="val 33382"/>
                      <a:gd name="adj2" fmla="val 66765"/>
                      <a:gd name="adj3" fmla="val 33333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/>
                    </a:pPr>
                    <a:endParaRPr lang="it-IT" altLang="it-IT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80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748"/>
                    <a:ext cx="227" cy="136"/>
                  </a:xfrm>
                  <a:prstGeom prst="curvedDownArrow">
                    <a:avLst>
                      <a:gd name="adj1" fmla="val 33382"/>
                      <a:gd name="adj2" fmla="val 66765"/>
                      <a:gd name="adj3" fmla="val 33333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/>
                    </a:pPr>
                    <a:endParaRPr lang="it-IT" altLang="it-IT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808" name="AutoShape 70"/>
                  <p:cNvSpPr>
                    <a:spLocks noChangeArrowheads="1"/>
                  </p:cNvSpPr>
                  <p:nvPr/>
                </p:nvSpPr>
                <p:spPr bwMode="auto">
                  <a:xfrm>
                    <a:off x="4150" y="2478"/>
                    <a:ext cx="227" cy="136"/>
                  </a:xfrm>
                  <a:prstGeom prst="curvedDownArrow">
                    <a:avLst>
                      <a:gd name="adj1" fmla="val 33382"/>
                      <a:gd name="adj2" fmla="val 66765"/>
                      <a:gd name="adj3" fmla="val 33333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buNone/>
                      <a:defRPr/>
                    </a:pPr>
                    <a:endParaRPr lang="it-IT" altLang="it-IT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809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0" y="3364"/>
                    <a:ext cx="862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lnSpc>
                        <a:spcPct val="5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None/>
                      <a:defRPr/>
                    </a:pPr>
                    <a:endParaRPr lang="it-IT" altLang="it-IT" sz="1000" b="1">
                      <a:solidFill>
                        <a:srgbClr val="996633"/>
                      </a:solidFill>
                      <a:latin typeface="Comic Sans MS" pitchFamily="66" charset="0"/>
                    </a:endParaRPr>
                  </a:p>
                  <a:p>
                    <a:pPr eaLnBrk="1" fontAlgn="base" hangingPunct="1">
                      <a:lnSpc>
                        <a:spcPct val="5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None/>
                      <a:defRPr/>
                    </a:pPr>
                    <a:r>
                      <a:rPr lang="it-IT" altLang="it-IT" sz="1000" b="1">
                        <a:solidFill>
                          <a:srgbClr val="646B86"/>
                        </a:solidFill>
                        <a:latin typeface="Comic Sans MS" pitchFamily="66" charset="0"/>
                      </a:rPr>
                      <a:t>Foce Morbasco</a:t>
                    </a:r>
                  </a:p>
                </p:txBody>
              </p:sp>
              <p:sp>
                <p:nvSpPr>
                  <p:cNvPr id="32810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4" y="3863"/>
                    <a:ext cx="862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lnSpc>
                        <a:spcPct val="5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None/>
                      <a:defRPr/>
                    </a:pPr>
                    <a:endParaRPr lang="it-IT" altLang="it-IT" sz="1000" b="1">
                      <a:solidFill>
                        <a:srgbClr val="996633"/>
                      </a:solidFill>
                      <a:latin typeface="Comic Sans MS" pitchFamily="66" charset="0"/>
                    </a:endParaRPr>
                  </a:p>
                  <a:p>
                    <a:pPr eaLnBrk="1" fontAlgn="base" hangingPunct="1">
                      <a:lnSpc>
                        <a:spcPct val="5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None/>
                      <a:defRPr/>
                    </a:pPr>
                    <a:r>
                      <a:rPr lang="it-IT" altLang="it-IT" sz="1000" b="1">
                        <a:solidFill>
                          <a:srgbClr val="646B86"/>
                        </a:solidFill>
                        <a:latin typeface="Comic Sans MS" pitchFamily="66" charset="0"/>
                      </a:rPr>
                      <a:t>Isola Pescaroli</a:t>
                    </a:r>
                  </a:p>
                </p:txBody>
              </p:sp>
            </p:grpSp>
            <p:sp>
              <p:nvSpPr>
                <p:cNvPr id="32805" name="Oval 73"/>
                <p:cNvSpPr>
                  <a:spLocks noChangeArrowheads="1"/>
                </p:cNvSpPr>
                <p:nvPr/>
              </p:nvSpPr>
              <p:spPr bwMode="auto">
                <a:xfrm>
                  <a:off x="1973" y="1616"/>
                  <a:ext cx="227" cy="227"/>
                </a:xfrm>
                <a:prstGeom prst="ellipse">
                  <a:avLst/>
                </a:prstGeom>
                <a:solidFill>
                  <a:srgbClr val="0000FF">
                    <a:alpha val="23921"/>
                  </a:srgb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endParaRPr lang="it-IT" altLang="it-IT" sz="18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803" name="Text Box 74"/>
              <p:cNvSpPr txBox="1">
                <a:spLocks noChangeArrowheads="1"/>
              </p:cNvSpPr>
              <p:nvPr/>
            </p:nvSpPr>
            <p:spPr bwMode="auto">
              <a:xfrm>
                <a:off x="4014" y="2230"/>
                <a:ext cx="86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endParaRPr lang="it-IT" altLang="it-IT" sz="1000" b="1">
                  <a:solidFill>
                    <a:srgbClr val="996633"/>
                  </a:solidFill>
                  <a:latin typeface="Comic Sans MS" pitchFamily="66" charset="0"/>
                </a:endParaRPr>
              </a:p>
              <a:p>
                <a:pPr eaLnBrk="1" fontAlgn="base" hangingPunct="1">
                  <a:lnSpc>
                    <a:spcPct val="50000"/>
                  </a:lnSpc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1000" b="1">
                    <a:solidFill>
                      <a:srgbClr val="646B86"/>
                    </a:solidFill>
                    <a:latin typeface="Comic Sans MS" pitchFamily="66" charset="0"/>
                  </a:rPr>
                  <a:t>Isolina</a:t>
                </a:r>
              </a:p>
            </p:txBody>
          </p:sp>
        </p:grpSp>
        <p:sp>
          <p:nvSpPr>
            <p:cNvPr id="32801" name="Text Box 75"/>
            <p:cNvSpPr txBox="1">
              <a:spLocks noChangeArrowheads="1"/>
            </p:cNvSpPr>
            <p:nvPr/>
          </p:nvSpPr>
          <p:spPr bwMode="auto">
            <a:xfrm>
              <a:off x="2426" y="1480"/>
              <a:ext cx="90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00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endParaRPr lang="it-IT" altLang="it-IT" sz="900" b="1">
                <a:solidFill>
                  <a:srgbClr val="CCB400"/>
                </a:solidFill>
                <a:latin typeface="Comic Sans MS" pitchFamily="66" charset="0"/>
              </a:endParaRP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900" b="1">
                  <a:solidFill>
                    <a:prstClr val="black"/>
                  </a:solidFill>
                  <a:latin typeface="Comic Sans MS" pitchFamily="66" charset="0"/>
                </a:rPr>
                <a:t>Tombe morte</a:t>
              </a:r>
            </a:p>
            <a:p>
              <a:pPr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endParaRPr lang="it-IT" altLang="it-IT" sz="900" b="1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Group 76"/>
          <p:cNvGrpSpPr>
            <a:grpSpLocks/>
          </p:cNvGrpSpPr>
          <p:nvPr/>
        </p:nvGrpSpPr>
        <p:grpSpPr bwMode="auto">
          <a:xfrm>
            <a:off x="1308101" y="23019"/>
            <a:ext cx="9575801" cy="6811962"/>
            <a:chOff x="-724" y="-69"/>
            <a:chExt cx="6032" cy="4291"/>
          </a:xfrm>
        </p:grpSpPr>
        <p:pic>
          <p:nvPicPr>
            <p:cNvPr id="32792" name="Picture 77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4" y="-69"/>
              <a:ext cx="6032" cy="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3" name="Rectangle 78"/>
            <p:cNvSpPr>
              <a:spLocks noChangeArrowheads="1"/>
            </p:cNvSpPr>
            <p:nvPr/>
          </p:nvSpPr>
          <p:spPr bwMode="auto">
            <a:xfrm>
              <a:off x="1025" y="1340"/>
              <a:ext cx="68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646B86"/>
                  </a:solidFill>
                  <a:latin typeface="Dutch801 Rm BT" pitchFamily="18" charset="0"/>
                </a:rPr>
                <a:t>Crema</a:t>
              </a:r>
            </a:p>
          </p:txBody>
        </p:sp>
        <p:sp>
          <p:nvSpPr>
            <p:cNvPr id="32794" name="Rectangle 79"/>
            <p:cNvSpPr>
              <a:spLocks noChangeArrowheads="1"/>
            </p:cNvSpPr>
            <p:nvPr/>
          </p:nvSpPr>
          <p:spPr bwMode="auto">
            <a:xfrm>
              <a:off x="2438" y="2682"/>
              <a:ext cx="68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646B86"/>
                  </a:solidFill>
                  <a:latin typeface="Dutch801 Rm BT" pitchFamily="18" charset="0"/>
                </a:rPr>
                <a:t>Cremona</a:t>
              </a:r>
            </a:p>
          </p:txBody>
        </p:sp>
        <p:sp>
          <p:nvSpPr>
            <p:cNvPr id="32795" name="Rectangle 80"/>
            <p:cNvSpPr>
              <a:spLocks noChangeArrowheads="1"/>
            </p:cNvSpPr>
            <p:nvPr/>
          </p:nvSpPr>
          <p:spPr bwMode="auto">
            <a:xfrm>
              <a:off x="4031" y="3486"/>
              <a:ext cx="86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 dirty="0">
                  <a:solidFill>
                    <a:srgbClr val="646B86"/>
                  </a:solidFill>
                  <a:latin typeface="Dutch801 Rm BT" pitchFamily="18" charset="0"/>
                </a:rPr>
                <a:t>Casalmaggiore</a:t>
              </a:r>
            </a:p>
          </p:txBody>
        </p:sp>
        <p:sp>
          <p:nvSpPr>
            <p:cNvPr id="32796" name="Rectangle 81"/>
            <p:cNvSpPr>
              <a:spLocks noChangeArrowheads="1"/>
            </p:cNvSpPr>
            <p:nvPr/>
          </p:nvSpPr>
          <p:spPr bwMode="auto">
            <a:xfrm rot="2069597">
              <a:off x="342" y="1877"/>
              <a:ext cx="68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Adda</a:t>
              </a:r>
            </a:p>
          </p:txBody>
        </p:sp>
        <p:sp>
          <p:nvSpPr>
            <p:cNvPr id="32797" name="Rectangle 82"/>
            <p:cNvSpPr>
              <a:spLocks noChangeArrowheads="1"/>
            </p:cNvSpPr>
            <p:nvPr/>
          </p:nvSpPr>
          <p:spPr bwMode="auto">
            <a:xfrm rot="5400000">
              <a:off x="1350" y="1586"/>
              <a:ext cx="66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Serio</a:t>
              </a:r>
            </a:p>
          </p:txBody>
        </p:sp>
        <p:sp>
          <p:nvSpPr>
            <p:cNvPr id="32798" name="Rectangle 83"/>
            <p:cNvSpPr>
              <a:spLocks noChangeArrowheads="1"/>
            </p:cNvSpPr>
            <p:nvPr/>
          </p:nvSpPr>
          <p:spPr bwMode="auto">
            <a:xfrm rot="1526305">
              <a:off x="2712" y="1922"/>
              <a:ext cx="68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Oglio</a:t>
              </a:r>
            </a:p>
          </p:txBody>
        </p:sp>
        <p:sp>
          <p:nvSpPr>
            <p:cNvPr id="32799" name="Rectangle 84"/>
            <p:cNvSpPr>
              <a:spLocks noChangeArrowheads="1"/>
            </p:cNvSpPr>
            <p:nvPr/>
          </p:nvSpPr>
          <p:spPr bwMode="auto">
            <a:xfrm rot="1563949">
              <a:off x="3212" y="3576"/>
              <a:ext cx="68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Century" pitchFamily="18" charset="0"/>
                </a:rPr>
                <a:t>Fiume Po</a:t>
              </a:r>
            </a:p>
          </p:txBody>
        </p:sp>
      </p:grpSp>
      <p:sp>
        <p:nvSpPr>
          <p:cNvPr id="32777" name="Text Box 87"/>
          <p:cNvSpPr txBox="1">
            <a:spLocks noChangeArrowheads="1"/>
          </p:cNvSpPr>
          <p:nvPr/>
        </p:nvSpPr>
        <p:spPr bwMode="auto">
          <a:xfrm>
            <a:off x="2076450" y="571501"/>
            <a:ext cx="805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it-IT" altLang="it-IT" sz="1800">
              <a:solidFill>
                <a:prstClr val="black"/>
              </a:solidFill>
            </a:endParaRPr>
          </a:p>
        </p:txBody>
      </p:sp>
      <p:sp>
        <p:nvSpPr>
          <p:cNvPr id="32778" name="Rectangle 88"/>
          <p:cNvSpPr>
            <a:spLocks noChangeArrowheads="1"/>
          </p:cNvSpPr>
          <p:nvPr/>
        </p:nvSpPr>
        <p:spPr bwMode="auto">
          <a:xfrm>
            <a:off x="600363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1800">
              <a:solidFill>
                <a:prstClr val="black"/>
              </a:solidFill>
            </a:endParaRPr>
          </a:p>
        </p:txBody>
      </p:sp>
      <p:grpSp>
        <p:nvGrpSpPr>
          <p:cNvPr id="16" name="Group 89"/>
          <p:cNvGrpSpPr>
            <a:grpSpLocks/>
          </p:cNvGrpSpPr>
          <p:nvPr/>
        </p:nvGrpSpPr>
        <p:grpSpPr bwMode="auto">
          <a:xfrm>
            <a:off x="2351088" y="260351"/>
            <a:ext cx="3097212" cy="720725"/>
            <a:chOff x="521" y="164"/>
            <a:chExt cx="1951" cy="454"/>
          </a:xfrm>
        </p:grpSpPr>
        <p:pic>
          <p:nvPicPr>
            <p:cNvPr id="32784" name="Picture 90" descr="ciao"/>
            <p:cNvPicPr>
              <a:picLocks noChangeAspect="1" noChangeArrowheads="1"/>
            </p:cNvPicPr>
            <p:nvPr/>
          </p:nvPicPr>
          <p:blipFill>
            <a:blip r:embed="rId12" cstate="print">
              <a:lum bright="-18000" contrast="-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" y="352"/>
              <a:ext cx="366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5" name="AutoShape 91"/>
            <p:cNvSpPr>
              <a:spLocks noChangeArrowheads="1"/>
            </p:cNvSpPr>
            <p:nvPr/>
          </p:nvSpPr>
          <p:spPr bwMode="auto">
            <a:xfrm>
              <a:off x="1978" y="346"/>
              <a:ext cx="267" cy="1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0 w 21600"/>
                <a:gd name="T13" fmla="*/ 4441 h 21600"/>
                <a:gd name="T14" fmla="*/ 17070 w 21600"/>
                <a:gd name="T15" fmla="*/ 171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786" name="Rectangle 92"/>
            <p:cNvSpPr>
              <a:spLocks noChangeArrowheads="1"/>
            </p:cNvSpPr>
            <p:nvPr/>
          </p:nvSpPr>
          <p:spPr bwMode="auto">
            <a:xfrm>
              <a:off x="1768" y="165"/>
              <a:ext cx="70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300" b="1">
                  <a:solidFill>
                    <a:srgbClr val="CCB400"/>
                  </a:solidFill>
                  <a:latin typeface="Dutch801 Rm BT" pitchFamily="18" charset="0"/>
                </a:rPr>
                <a:t>Lago d’Iseo</a:t>
              </a:r>
            </a:p>
          </p:txBody>
        </p:sp>
        <p:sp>
          <p:nvSpPr>
            <p:cNvPr id="32787" name="Rectangle 93"/>
            <p:cNvSpPr>
              <a:spLocks noChangeArrowheads="1"/>
            </p:cNvSpPr>
            <p:nvPr/>
          </p:nvSpPr>
          <p:spPr bwMode="auto">
            <a:xfrm>
              <a:off x="521" y="164"/>
              <a:ext cx="77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200" b="1">
                  <a:solidFill>
                    <a:srgbClr val="CCB400"/>
                  </a:solidFill>
                  <a:latin typeface="Dutch801 Rm BT" pitchFamily="18" charset="0"/>
                </a:rPr>
                <a:t>Lago di Como</a:t>
              </a:r>
            </a:p>
          </p:txBody>
        </p:sp>
        <p:sp>
          <p:nvSpPr>
            <p:cNvPr id="32788" name="Rectangle 94"/>
            <p:cNvSpPr>
              <a:spLocks noChangeArrowheads="1"/>
            </p:cNvSpPr>
            <p:nvPr/>
          </p:nvSpPr>
          <p:spPr bwMode="auto">
            <a:xfrm>
              <a:off x="1087" y="165"/>
              <a:ext cx="70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1300" b="1">
                  <a:solidFill>
                    <a:srgbClr val="CCB400"/>
                  </a:solidFill>
                  <a:latin typeface="Dutch801 Rm BT" pitchFamily="18" charset="0"/>
                </a:rPr>
                <a:t>Neve</a:t>
              </a:r>
            </a:p>
          </p:txBody>
        </p:sp>
        <p:sp>
          <p:nvSpPr>
            <p:cNvPr id="32789" name="AutoShape 95"/>
            <p:cNvSpPr>
              <a:spLocks noChangeArrowheads="1"/>
            </p:cNvSpPr>
            <p:nvPr/>
          </p:nvSpPr>
          <p:spPr bwMode="auto">
            <a:xfrm>
              <a:off x="2082" y="436"/>
              <a:ext cx="72" cy="76"/>
            </a:xfrm>
            <a:prstGeom prst="downArrow">
              <a:avLst>
                <a:gd name="adj1" fmla="val 50000"/>
                <a:gd name="adj2" fmla="val 26389"/>
              </a:avLst>
            </a:prstGeom>
            <a:solidFill>
              <a:srgbClr val="0000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1800">
                <a:solidFill>
                  <a:prstClr val="black"/>
                </a:solidFill>
              </a:endParaRPr>
            </a:p>
          </p:txBody>
        </p:sp>
        <p:sp>
          <p:nvSpPr>
            <p:cNvPr id="32790" name="AutoShape 96"/>
            <p:cNvSpPr>
              <a:spLocks noChangeArrowheads="1"/>
            </p:cNvSpPr>
            <p:nvPr/>
          </p:nvSpPr>
          <p:spPr bwMode="auto">
            <a:xfrm>
              <a:off x="708" y="346"/>
              <a:ext cx="267" cy="1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0 w 21600"/>
                <a:gd name="T13" fmla="*/ 4441 h 21600"/>
                <a:gd name="T14" fmla="*/ 17070 w 21600"/>
                <a:gd name="T15" fmla="*/ 171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791" name="AutoShape 97"/>
            <p:cNvSpPr>
              <a:spLocks noChangeArrowheads="1"/>
            </p:cNvSpPr>
            <p:nvPr/>
          </p:nvSpPr>
          <p:spPr bwMode="auto">
            <a:xfrm>
              <a:off x="812" y="436"/>
              <a:ext cx="72" cy="76"/>
            </a:xfrm>
            <a:prstGeom prst="downArrow">
              <a:avLst>
                <a:gd name="adj1" fmla="val 50000"/>
                <a:gd name="adj2" fmla="val 26389"/>
              </a:avLst>
            </a:prstGeom>
            <a:solidFill>
              <a:srgbClr val="0000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1800">
                <a:solidFill>
                  <a:prstClr val="black"/>
                </a:solidFill>
              </a:endParaRPr>
            </a:p>
          </p:txBody>
        </p:sp>
      </p:grpSp>
      <p:sp>
        <p:nvSpPr>
          <p:cNvPr id="97" name="CasellaDiTesto 96"/>
          <p:cNvSpPr txBox="1">
            <a:spLocks noChangeArrowheads="1"/>
          </p:cNvSpPr>
          <p:nvPr/>
        </p:nvSpPr>
        <p:spPr bwMode="auto">
          <a:xfrm rot="2427212">
            <a:off x="1036638" y="4332289"/>
            <a:ext cx="6616701" cy="369887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8000">
                <a:srgbClr val="9CB86E"/>
              </a:gs>
              <a:gs pos="100000">
                <a:srgbClr val="156B13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800" i="1">
                <a:solidFill>
                  <a:prstClr val="black"/>
                </a:solidFill>
                <a:latin typeface="Lucida Calligraphy" pitchFamily="66" charset="0"/>
              </a:rPr>
              <a:t>ANTICA   IRRIGAZIONE</a:t>
            </a:r>
          </a:p>
        </p:txBody>
      </p:sp>
      <p:sp>
        <p:nvSpPr>
          <p:cNvPr id="98" name="CasellaDiTesto 97"/>
          <p:cNvSpPr txBox="1">
            <a:spLocks noChangeArrowheads="1"/>
          </p:cNvSpPr>
          <p:nvPr/>
        </p:nvSpPr>
        <p:spPr bwMode="auto">
          <a:xfrm rot="2501679">
            <a:off x="5200088" y="5184504"/>
            <a:ext cx="3212880" cy="369888"/>
          </a:xfrm>
          <a:prstGeom prst="rect">
            <a:avLst/>
          </a:prstGeom>
          <a:gradFill flip="none" rotWithShape="1">
            <a:gsLst>
              <a:gs pos="37000">
                <a:srgbClr val="E6DCAC"/>
              </a:gs>
              <a:gs pos="55000">
                <a:srgbClr val="DECD77"/>
              </a:gs>
              <a:gs pos="70000">
                <a:srgbClr val="E6D78A">
                  <a:lumMod val="76000"/>
                  <a:alpha val="93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i="1" dirty="0">
                <a:solidFill>
                  <a:prstClr val="black"/>
                </a:solidFill>
              </a:rPr>
              <a:t>NUOVA  IRRIGAZIONE</a:t>
            </a:r>
          </a:p>
        </p:txBody>
      </p:sp>
      <p:pic>
        <p:nvPicPr>
          <p:cNvPr id="99" name="Picture 10" descr="C:\Users\Utente\Desktop\IMMAGINI\StemmaConsorzi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03388" y="4358085"/>
            <a:ext cx="1656919" cy="2143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8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EAC23-6ADB-2DAB-16EE-397FE525FF41}"/>
              </a:ext>
            </a:extLst>
          </p:cNvPr>
          <p:cNvSpPr txBox="1"/>
          <p:nvPr/>
        </p:nvSpPr>
        <p:spPr>
          <a:xfrm>
            <a:off x="3103037" y="247989"/>
            <a:ext cx="72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</a:rPr>
              <a:t>II. VOLUME INVASI LAGHI REGOLATI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7DCE9B-38C9-AA9D-7BEB-D35CC4909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26200" r="12200" b="6601"/>
          <a:stretch/>
        </p:blipFill>
        <p:spPr>
          <a:xfrm>
            <a:off x="2022511" y="1276067"/>
            <a:ext cx="8790232" cy="44886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A150A4-322C-05AB-9F03-59A0B1AF74E1}"/>
              </a:ext>
            </a:extLst>
          </p:cNvPr>
          <p:cNvSpPr txBox="1"/>
          <p:nvPr/>
        </p:nvSpPr>
        <p:spPr>
          <a:xfrm>
            <a:off x="2355574" y="5843974"/>
            <a:ext cx="721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1 cm = 1,5 Mln m</a:t>
            </a:r>
            <a:r>
              <a:rPr lang="it-IT" sz="3600" b="1" baseline="30000" dirty="0">
                <a:solidFill>
                  <a:schemeClr val="bg1"/>
                </a:solidFill>
              </a:rPr>
              <a:t>3</a:t>
            </a:r>
            <a:r>
              <a:rPr lang="it-IT" sz="3600" b="1" dirty="0">
                <a:solidFill>
                  <a:schemeClr val="bg1"/>
                </a:solidFill>
              </a:rPr>
              <a:t>      </a:t>
            </a:r>
            <a:r>
              <a:rPr lang="it-IT" b="1" dirty="0">
                <a:solidFill>
                  <a:schemeClr val="bg1"/>
                </a:solidFill>
              </a:rPr>
              <a:t>(19 ore di DMV…)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5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EAC23-6ADB-2DAB-16EE-397FE525FF41}"/>
              </a:ext>
            </a:extLst>
          </p:cNvPr>
          <p:cNvSpPr txBox="1"/>
          <p:nvPr/>
        </p:nvSpPr>
        <p:spPr>
          <a:xfrm>
            <a:off x="3103037" y="247989"/>
            <a:ext cx="72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</a:rPr>
              <a:t>II. VOLUME INVASI LAGHI REGOLATI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D2298A7-025B-1610-04BC-466BCF7D8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29000" r="16925" b="15000"/>
          <a:stretch/>
        </p:blipFill>
        <p:spPr>
          <a:xfrm>
            <a:off x="2293301" y="1433828"/>
            <a:ext cx="8935361" cy="44125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8741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EAC23-6ADB-2DAB-16EE-397FE525FF41}"/>
              </a:ext>
            </a:extLst>
          </p:cNvPr>
          <p:cNvSpPr txBox="1"/>
          <p:nvPr/>
        </p:nvSpPr>
        <p:spPr>
          <a:xfrm>
            <a:off x="1510748" y="247989"/>
            <a:ext cx="10793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</a:rPr>
              <a:t>III.	REVISIONE REGOLAMENTAZIONE DEROGHE DMV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BF6CCAB-94E5-0BAA-A11C-2A2FABBB4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16401" r="27162" b="9401"/>
          <a:stretch/>
        </p:blipFill>
        <p:spPr>
          <a:xfrm>
            <a:off x="3266372" y="1296592"/>
            <a:ext cx="5914933" cy="531341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B7071C0-421D-7046-9439-E261DE8438B0}"/>
                  </a:ext>
                </a:extLst>
              </p14:cNvPr>
              <p14:cNvContentPartPr/>
              <p14:nvPr/>
            </p14:nvContentPartPr>
            <p14:xfrm>
              <a:off x="7722188" y="3109805"/>
              <a:ext cx="1063080" cy="518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B7071C0-421D-7046-9439-E261DE8438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68548" y="3002165"/>
                <a:ext cx="1170720" cy="26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1500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EAC23-6ADB-2DAB-16EE-397FE525FF41}"/>
              </a:ext>
            </a:extLst>
          </p:cNvPr>
          <p:cNvSpPr txBox="1"/>
          <p:nvPr/>
        </p:nvSpPr>
        <p:spPr>
          <a:xfrm>
            <a:off x="1510748" y="247989"/>
            <a:ext cx="10793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</a:rPr>
              <a:t>III.	REVISIONE REGOLAMENTAZIONE DEROGHE DMV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09872CC-CAA2-FB01-887C-16DDB3868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9" t="13040" r="24593" b="2029"/>
          <a:stretch/>
        </p:blipFill>
        <p:spPr>
          <a:xfrm>
            <a:off x="3359425" y="963894"/>
            <a:ext cx="6192080" cy="582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2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EAC23-6ADB-2DAB-16EE-397FE525FF41}"/>
              </a:ext>
            </a:extLst>
          </p:cNvPr>
          <p:cNvSpPr txBox="1"/>
          <p:nvPr/>
        </p:nvSpPr>
        <p:spPr>
          <a:xfrm>
            <a:off x="3676003" y="247989"/>
            <a:ext cx="6202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</a:rPr>
              <a:t>IV.	CONFLITTI ‘REGIONALI’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1A24F5-837F-970E-5CB9-0E0170DA5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71" r="29913" b="9001"/>
          <a:stretch/>
        </p:blipFill>
        <p:spPr>
          <a:xfrm>
            <a:off x="2441528" y="908720"/>
            <a:ext cx="8206815" cy="504056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C0F8AE-EC2A-A4E2-C8F5-7FB668C3647D}"/>
              </a:ext>
            </a:extLst>
          </p:cNvPr>
          <p:cNvSpPr txBox="1"/>
          <p:nvPr/>
        </p:nvSpPr>
        <p:spPr>
          <a:xfrm>
            <a:off x="5077420" y="5963680"/>
            <a:ext cx="424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30 giugno 2022</a:t>
            </a:r>
          </a:p>
        </p:txBody>
      </p:sp>
    </p:spTree>
    <p:extLst>
      <p:ext uri="{BB962C8B-B14F-4D97-AF65-F5344CB8AC3E}">
        <p14:creationId xmlns:p14="http://schemas.microsoft.com/office/powerpoint/2010/main" val="4271450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EAC23-6ADB-2DAB-16EE-397FE525FF41}"/>
              </a:ext>
            </a:extLst>
          </p:cNvPr>
          <p:cNvSpPr txBox="1"/>
          <p:nvPr/>
        </p:nvSpPr>
        <p:spPr>
          <a:xfrm>
            <a:off x="3676003" y="247989"/>
            <a:ext cx="6202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</a:rPr>
              <a:t>IV.	CONFLITTI ‘REGIONALI’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61736F8-F3E9-D947-4F20-5877AD63C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 t="12201" r="28738" b="8000"/>
          <a:stretch/>
        </p:blipFill>
        <p:spPr>
          <a:xfrm>
            <a:off x="2217744" y="1318763"/>
            <a:ext cx="8099073" cy="54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09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EAC23-6ADB-2DAB-16EE-397FE525FF41}"/>
              </a:ext>
            </a:extLst>
          </p:cNvPr>
          <p:cNvSpPr txBox="1"/>
          <p:nvPr/>
        </p:nvSpPr>
        <p:spPr>
          <a:xfrm>
            <a:off x="3602287" y="271196"/>
            <a:ext cx="6202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FALDA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A6A97A-D538-B279-C820-3F58C757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4" t="30037" r="12813" b="6527"/>
          <a:stretch/>
        </p:blipFill>
        <p:spPr>
          <a:xfrm>
            <a:off x="1124534" y="1459914"/>
            <a:ext cx="10909874" cy="51268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B6444F-61C8-7240-C558-C0357BAAF994}"/>
              </a:ext>
            </a:extLst>
          </p:cNvPr>
          <p:cNvSpPr txBox="1"/>
          <p:nvPr/>
        </p:nvSpPr>
        <p:spPr>
          <a:xfrm>
            <a:off x="3238501" y="5353050"/>
            <a:ext cx="2390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 AGOSTO 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E0F0C6-B5D2-C8C5-0456-7CD9BD48792D}"/>
              </a:ext>
            </a:extLst>
          </p:cNvPr>
          <p:cNvSpPr txBox="1"/>
          <p:nvPr/>
        </p:nvSpPr>
        <p:spPr>
          <a:xfrm>
            <a:off x="8524876" y="5353049"/>
            <a:ext cx="2390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9 AGOSTO 2021</a:t>
            </a:r>
          </a:p>
        </p:txBody>
      </p:sp>
    </p:spTree>
    <p:extLst>
      <p:ext uri="{BB962C8B-B14F-4D97-AF65-F5344CB8AC3E}">
        <p14:creationId xmlns:p14="http://schemas.microsoft.com/office/powerpoint/2010/main" val="2762313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B7985-19A7-1F21-53AF-A7A4256FD034}"/>
              </a:ext>
            </a:extLst>
          </p:cNvPr>
          <p:cNvSpPr txBox="1"/>
          <p:nvPr/>
        </p:nvSpPr>
        <p:spPr>
          <a:xfrm>
            <a:off x="3908178" y="193303"/>
            <a:ext cx="5404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bg2"/>
                </a:solidFill>
              </a:rPr>
              <a:t>FALDA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0327D54-E2DA-2181-1AE9-4D5B7C9E2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12" y="135314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B7985-19A7-1F21-53AF-A7A4256FD034}"/>
              </a:ext>
            </a:extLst>
          </p:cNvPr>
          <p:cNvSpPr txBox="1"/>
          <p:nvPr/>
        </p:nvSpPr>
        <p:spPr>
          <a:xfrm>
            <a:off x="3908178" y="193303"/>
            <a:ext cx="5404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bg2"/>
                </a:solidFill>
              </a:rPr>
              <a:t>FALDA</a:t>
            </a:r>
          </a:p>
        </p:txBody>
      </p:sp>
      <p:pic>
        <p:nvPicPr>
          <p:cNvPr id="1028" name="Picture 4" descr="Marcite di Morimondo - Milanoguida - Visite Guidate a Mostre e Musei con  Milanoguida">
            <a:extLst>
              <a:ext uri="{FF2B5EF4-FFF2-40B4-BE49-F238E27FC236}">
                <a16:creationId xmlns:a16="http://schemas.microsoft.com/office/drawing/2014/main" id="{CAD4C36F-3FDE-547E-AA1C-5E62B181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4" y="1353141"/>
            <a:ext cx="8335010" cy="52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C989203-9666-456C-9D07-36EDBE107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16" y="1666123"/>
            <a:ext cx="5509262" cy="41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32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B7985-19A7-1F21-53AF-A7A4256FD034}"/>
              </a:ext>
            </a:extLst>
          </p:cNvPr>
          <p:cNvSpPr txBox="1"/>
          <p:nvPr/>
        </p:nvSpPr>
        <p:spPr>
          <a:xfrm>
            <a:off x="3146178" y="173301"/>
            <a:ext cx="5404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bg2"/>
                </a:solidFill>
              </a:rPr>
              <a:t>OGGI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591672-F336-614D-CDD4-EB7437A1A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41" t="32027" r="12814" b="7222"/>
          <a:stretch/>
        </p:blipFill>
        <p:spPr>
          <a:xfrm>
            <a:off x="0" y="1788641"/>
            <a:ext cx="6467475" cy="41663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261006-A80F-683C-E984-A5DF7EE6D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09" t="25000" r="15469" b="10139"/>
          <a:stretch/>
        </p:blipFill>
        <p:spPr>
          <a:xfrm>
            <a:off x="6477635" y="1788641"/>
            <a:ext cx="5781676" cy="44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4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41775F6-503A-4B8C-ABA8-444ABEEB5699}"/>
              </a:ext>
            </a:extLst>
          </p:cNvPr>
          <p:cNvCxnSpPr/>
          <p:nvPr/>
        </p:nvCxnSpPr>
        <p:spPr>
          <a:xfrm>
            <a:off x="0" y="578104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Il ruolo della regolazione dei grandi laghi prealpini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9F9595-23D9-48F4-B27C-D90C2EF9D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10586" r="283" b="687"/>
          <a:stretch/>
        </p:blipFill>
        <p:spPr>
          <a:xfrm>
            <a:off x="4262601" y="1353432"/>
            <a:ext cx="2991524" cy="19907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3B0B1C-DC7A-4E6E-AE41-BA3EE75B4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01" y="3625606"/>
            <a:ext cx="2991524" cy="199072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D867FFD-E5C8-4704-9D2E-8E5D2139ADAD}"/>
              </a:ext>
            </a:extLst>
          </p:cNvPr>
          <p:cNvSpPr txBox="1"/>
          <p:nvPr/>
        </p:nvSpPr>
        <p:spPr>
          <a:xfrm>
            <a:off x="204245" y="1519589"/>
            <a:ext cx="61168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Fiume Adda</a:t>
            </a:r>
          </a:p>
          <a:p>
            <a:r>
              <a:rPr lang="it-IT" dirty="0">
                <a:solidFill>
                  <a:schemeClr val="bg2"/>
                </a:solidFill>
              </a:rPr>
              <a:t>Lago di Como</a:t>
            </a:r>
          </a:p>
          <a:p>
            <a:r>
              <a:rPr lang="it-IT" dirty="0">
                <a:solidFill>
                  <a:schemeClr val="bg2"/>
                </a:solidFill>
              </a:rPr>
              <a:t>sbarramento di Olginate </a:t>
            </a:r>
          </a:p>
          <a:p>
            <a:r>
              <a:rPr lang="it-IT" dirty="0">
                <a:solidFill>
                  <a:schemeClr val="bg2"/>
                </a:solidFill>
              </a:rPr>
              <a:t>Entrata in servizio sbarramento 1946</a:t>
            </a:r>
          </a:p>
          <a:p>
            <a:r>
              <a:rPr lang="it-IT" dirty="0">
                <a:solidFill>
                  <a:schemeClr val="bg2"/>
                </a:solidFill>
              </a:rPr>
              <a:t>Volume di regolazione 246.5 Mm³</a:t>
            </a:r>
          </a:p>
          <a:p>
            <a:r>
              <a:rPr lang="it-IT" dirty="0">
                <a:solidFill>
                  <a:schemeClr val="bg2"/>
                </a:solidFill>
              </a:rPr>
              <a:t>Derivato 76,50 m³/s</a:t>
            </a:r>
          </a:p>
          <a:p>
            <a:endParaRPr lang="it-IT" dirty="0">
              <a:solidFill>
                <a:schemeClr val="bg2"/>
              </a:solidFill>
            </a:endParaRPr>
          </a:p>
          <a:p>
            <a:endParaRPr lang="it-IT" dirty="0">
              <a:solidFill>
                <a:schemeClr val="bg2"/>
              </a:solidFill>
            </a:endParaRPr>
          </a:p>
          <a:p>
            <a:r>
              <a:rPr lang="it-IT" dirty="0">
                <a:solidFill>
                  <a:schemeClr val="bg2"/>
                </a:solidFill>
              </a:rPr>
              <a:t>Fiume Oglio</a:t>
            </a:r>
          </a:p>
          <a:p>
            <a:r>
              <a:rPr lang="it-IT" dirty="0">
                <a:solidFill>
                  <a:schemeClr val="bg2"/>
                </a:solidFill>
              </a:rPr>
              <a:t>Lago d’Iseo</a:t>
            </a:r>
          </a:p>
          <a:p>
            <a:r>
              <a:rPr lang="it-IT" dirty="0">
                <a:solidFill>
                  <a:schemeClr val="bg2"/>
                </a:solidFill>
              </a:rPr>
              <a:t>sbarramento di Sarnico</a:t>
            </a:r>
          </a:p>
          <a:p>
            <a:r>
              <a:rPr lang="it-IT" dirty="0">
                <a:solidFill>
                  <a:schemeClr val="bg2"/>
                </a:solidFill>
              </a:rPr>
              <a:t>Entrata in servizio sbarramento 1933</a:t>
            </a:r>
          </a:p>
          <a:p>
            <a:r>
              <a:rPr lang="it-IT" dirty="0">
                <a:solidFill>
                  <a:schemeClr val="bg2"/>
                </a:solidFill>
              </a:rPr>
              <a:t>Volume di regolazione 85.4 Mm³</a:t>
            </a:r>
          </a:p>
          <a:p>
            <a:r>
              <a:rPr lang="it-IT" dirty="0">
                <a:solidFill>
                  <a:schemeClr val="bg2"/>
                </a:solidFill>
              </a:rPr>
              <a:t>Derivato 25,20 m³/s</a:t>
            </a:r>
          </a:p>
          <a:p>
            <a:endParaRPr lang="it-IT" dirty="0">
              <a:solidFill>
                <a:schemeClr val="bg2"/>
              </a:solidFill>
            </a:endParaRPr>
          </a:p>
          <a:p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EDA6ED-1916-3C62-6D4A-D032102CC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82" y="1357192"/>
            <a:ext cx="4439889" cy="19645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CA70DA-8831-8F3A-9527-B4818CC9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83" y="3637120"/>
            <a:ext cx="4439886" cy="1964552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983F3FF5-8E0A-6144-A06E-AF55F896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702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B7985-19A7-1F21-53AF-A7A4256FD034}"/>
              </a:ext>
            </a:extLst>
          </p:cNvPr>
          <p:cNvSpPr txBox="1"/>
          <p:nvPr/>
        </p:nvSpPr>
        <p:spPr>
          <a:xfrm>
            <a:off x="3146178" y="173301"/>
            <a:ext cx="5404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bg2"/>
                </a:solidFill>
              </a:rPr>
              <a:t>OGGI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31D6A6-F773-B555-56D1-C362096DB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8" t="36945" r="14688" b="6666"/>
          <a:stretch/>
        </p:blipFill>
        <p:spPr>
          <a:xfrm>
            <a:off x="1372184" y="1373143"/>
            <a:ext cx="10629316" cy="47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4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B7985-19A7-1F21-53AF-A7A4256FD034}"/>
              </a:ext>
            </a:extLst>
          </p:cNvPr>
          <p:cNvSpPr txBox="1"/>
          <p:nvPr/>
        </p:nvSpPr>
        <p:spPr>
          <a:xfrm>
            <a:off x="3146178" y="173301"/>
            <a:ext cx="5404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bg2"/>
                </a:solidFill>
              </a:rPr>
              <a:t>OGGI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9F38CDD-835F-CA2A-A851-9762BEC87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36944" r="15000" b="5694"/>
          <a:stretch/>
        </p:blipFill>
        <p:spPr>
          <a:xfrm>
            <a:off x="1304924" y="1788641"/>
            <a:ext cx="10424457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B7985-19A7-1F21-53AF-A7A4256FD034}"/>
              </a:ext>
            </a:extLst>
          </p:cNvPr>
          <p:cNvSpPr txBox="1"/>
          <p:nvPr/>
        </p:nvSpPr>
        <p:spPr>
          <a:xfrm>
            <a:off x="3146178" y="173301"/>
            <a:ext cx="5404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bg2"/>
                </a:solidFill>
              </a:rPr>
              <a:t>OGGI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E366A9-1733-1D9E-658D-191316AB6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2" t="23056" r="18749" b="5417"/>
          <a:stretch/>
        </p:blipFill>
        <p:spPr>
          <a:xfrm>
            <a:off x="2028824" y="1373143"/>
            <a:ext cx="8529435" cy="53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37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:\Users\Utente\Desktop\IMMAGINI\StemmaConsorzio.jpg">
            <a:extLst>
              <a:ext uri="{FF2B5EF4-FFF2-40B4-BE49-F238E27FC236}">
                <a16:creationId xmlns:a16="http://schemas.microsoft.com/office/drawing/2014/main" id="{08892D3A-46CD-F09C-26AE-E97DDE26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B7985-19A7-1F21-53AF-A7A4256FD034}"/>
              </a:ext>
            </a:extLst>
          </p:cNvPr>
          <p:cNvSpPr txBox="1"/>
          <p:nvPr/>
        </p:nvSpPr>
        <p:spPr>
          <a:xfrm>
            <a:off x="3146178" y="173301"/>
            <a:ext cx="5404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bg2"/>
                </a:solidFill>
              </a:rPr>
              <a:t>PREVISIONI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767C19-62E6-32FD-FFDF-24DF05187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13936" b="10527"/>
          <a:stretch/>
        </p:blipFill>
        <p:spPr>
          <a:xfrm rot="16200000">
            <a:off x="4088958" y="-1269504"/>
            <a:ext cx="4786657" cy="109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2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31F7AE7-B007-4D59-9681-67E328CCE5A8}"/>
              </a:ext>
            </a:extLst>
          </p:cNvPr>
          <p:cNvSpPr txBox="1"/>
          <p:nvPr/>
        </p:nvSpPr>
        <p:spPr>
          <a:xfrm>
            <a:off x="0" y="3675996"/>
            <a:ext cx="1219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Grazie per l’attenzione</a:t>
            </a:r>
          </a:p>
          <a:p>
            <a:pPr algn="ctr"/>
            <a:endParaRPr lang="it-IT" sz="3600" dirty="0">
              <a:solidFill>
                <a:schemeClr val="bg2"/>
              </a:solidFill>
            </a:endParaRPr>
          </a:p>
          <a:p>
            <a:pPr algn="ctr"/>
            <a:endParaRPr lang="it-IT" sz="3600" dirty="0">
              <a:solidFill>
                <a:schemeClr val="bg2"/>
              </a:solidFill>
            </a:endParaRPr>
          </a:p>
          <a:p>
            <a:pPr algn="ctr"/>
            <a:endParaRPr lang="it-IT" sz="3600" dirty="0">
              <a:solidFill>
                <a:schemeClr val="bg2"/>
              </a:solidFill>
            </a:endParaRPr>
          </a:p>
          <a:p>
            <a:pPr algn="ctr"/>
            <a:endParaRPr lang="it-IT" sz="3600" dirty="0">
              <a:solidFill>
                <a:schemeClr val="bg2"/>
              </a:solidFill>
            </a:endParaRPr>
          </a:p>
        </p:txBody>
      </p:sp>
      <p:pic>
        <p:nvPicPr>
          <p:cNvPr id="3" name="Picture 10" descr="C:\Users\Utente\Desktop\IMMAGINI\StemmaConsorzio.jpg">
            <a:extLst>
              <a:ext uri="{FF2B5EF4-FFF2-40B4-BE49-F238E27FC236}">
                <a16:creationId xmlns:a16="http://schemas.microsoft.com/office/drawing/2014/main" id="{C63A9947-739B-8D0A-A708-954ECAD0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002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409575" y="21922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delle riserve idriche – condizione iniziale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E0C987B-10EE-CC96-884D-8544EAA5E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6" t="21234" r="26042" b="9445"/>
          <a:stretch/>
        </p:blipFill>
        <p:spPr>
          <a:xfrm>
            <a:off x="2846537" y="1350390"/>
            <a:ext cx="6564163" cy="5074305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3B81127C-C4EF-420D-91C5-91CD42EA8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789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Afflussi meteorici in Lombardia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DABA37-9B88-3B14-93AB-FFAC2ACB1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1" t="21234" r="19453" b="9306"/>
          <a:stretch/>
        </p:blipFill>
        <p:spPr>
          <a:xfrm>
            <a:off x="1876425" y="1293541"/>
            <a:ext cx="8782416" cy="5402532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455D1A50-711D-2067-DD4B-D9C6FF37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45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delle riserve idriche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41F161-EC41-69D6-84CD-1FBD864F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74" t="20556" r="31474" b="6266"/>
          <a:stretch/>
        </p:blipFill>
        <p:spPr>
          <a:xfrm>
            <a:off x="6486891" y="1332113"/>
            <a:ext cx="4695459" cy="52164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74D474-5A0C-5C38-6BFD-7BE103A24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74" t="21233" r="32188" b="7500"/>
          <a:stretch/>
        </p:blipFill>
        <p:spPr>
          <a:xfrm>
            <a:off x="1439803" y="1332113"/>
            <a:ext cx="4728547" cy="5216413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A0F0D6AC-69B5-4236-445D-B4C809E5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022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dei laghi - afflussi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4CB8DA6-6316-BE7A-7C0A-A5AE81E74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84" y="1456174"/>
            <a:ext cx="10442952" cy="4620775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001D28CD-6773-CC32-FD11-031C4A00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069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dei laghi  - volume cumulato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13C1A4-00F9-C94E-A810-E0CB8C78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84" y="1522849"/>
            <a:ext cx="10486000" cy="4639823"/>
          </a:xfrm>
          <a:prstGeom prst="rect">
            <a:avLst/>
          </a:prstGeom>
        </p:spPr>
      </p:pic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0D0E25D3-FDA8-4E95-06C8-767396A63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016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1067CC-210F-4B20-7230-C34597C40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4" y="1399024"/>
            <a:ext cx="9410564" cy="4163966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79890A9-D8B8-47BC-80BE-73A695A3C97A}"/>
              </a:ext>
            </a:extLst>
          </p:cNvPr>
          <p:cNvCxnSpPr/>
          <p:nvPr/>
        </p:nvCxnSpPr>
        <p:spPr>
          <a:xfrm>
            <a:off x="-10160" y="1188720"/>
            <a:ext cx="12192000" cy="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3D847A-4219-4D49-B1A2-3237BBC3D49D}"/>
              </a:ext>
            </a:extLst>
          </p:cNvPr>
          <p:cNvSpPr txBox="1"/>
          <p:nvPr/>
        </p:nvSpPr>
        <p:spPr>
          <a:xfrm>
            <a:off x="0" y="27493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</a:rPr>
              <a:t>Andamento dei laghi – altezza idrometrica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9BBB29-ECF7-EB66-592E-232E8F9A5990}"/>
              </a:ext>
            </a:extLst>
          </p:cNvPr>
          <p:cNvSpPr txBox="1"/>
          <p:nvPr/>
        </p:nvSpPr>
        <p:spPr>
          <a:xfrm>
            <a:off x="4622800" y="2103120"/>
            <a:ext cx="741680" cy="2416046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lIns="18000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6">
                    <a:lumMod val="75000"/>
                  </a:schemeClr>
                </a:solidFill>
              </a:rPr>
              <a:t>1^ deroga DMV</a:t>
            </a:r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67557A-719E-8439-C41A-E69346D312EC}"/>
              </a:ext>
            </a:extLst>
          </p:cNvPr>
          <p:cNvSpPr txBox="1"/>
          <p:nvPr/>
        </p:nvSpPr>
        <p:spPr>
          <a:xfrm>
            <a:off x="6664960" y="2103120"/>
            <a:ext cx="741680" cy="2416046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lIns="18000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6">
                    <a:lumMod val="75000"/>
                  </a:schemeClr>
                </a:solidFill>
              </a:rPr>
              <a:t>2^ deroga DMV</a:t>
            </a:r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dirty="0"/>
          </a:p>
        </p:txBody>
      </p:sp>
      <p:pic>
        <p:nvPicPr>
          <p:cNvPr id="2" name="Picture 10" descr="C:\Users\Utente\Desktop\IMMAGINI\StemmaConsorzio.jpg">
            <a:extLst>
              <a:ext uri="{FF2B5EF4-FFF2-40B4-BE49-F238E27FC236}">
                <a16:creationId xmlns:a16="http://schemas.microsoft.com/office/drawing/2014/main" id="{8AC4AFD2-8B02-F3D1-AFEB-A63EC7F3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" y="0"/>
            <a:ext cx="1382344" cy="178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9009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9664</TotalTime>
  <Words>371</Words>
  <Application>Microsoft Office PowerPoint</Application>
  <PresentationFormat>Widescreen</PresentationFormat>
  <Paragraphs>129</Paragraphs>
  <Slides>34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Arial</vt:lpstr>
      <vt:lpstr>Book Antiqua</vt:lpstr>
      <vt:lpstr>Calibri</vt:lpstr>
      <vt:lpstr>Calibri Light</vt:lpstr>
      <vt:lpstr>Century</vt:lpstr>
      <vt:lpstr>Comic Sans MS</vt:lpstr>
      <vt:lpstr>Dutch801 Rm BT</vt:lpstr>
      <vt:lpstr>Lucida Calligraphy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Milanesi</dc:creator>
  <cp:lastModifiedBy>Piloni Matteo</cp:lastModifiedBy>
  <cp:revision>92</cp:revision>
  <dcterms:created xsi:type="dcterms:W3CDTF">2021-05-17T14:06:11Z</dcterms:created>
  <dcterms:modified xsi:type="dcterms:W3CDTF">2023-04-17T12:44:34Z</dcterms:modified>
</cp:coreProperties>
</file>